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307" r:id="rId2"/>
    <p:sldId id="300" r:id="rId3"/>
    <p:sldId id="273" r:id="rId4"/>
    <p:sldId id="258" r:id="rId5"/>
    <p:sldId id="257" r:id="rId6"/>
    <p:sldId id="274" r:id="rId7"/>
    <p:sldId id="301" r:id="rId8"/>
    <p:sldId id="259" r:id="rId9"/>
    <p:sldId id="304" r:id="rId10"/>
    <p:sldId id="260" r:id="rId11"/>
    <p:sldId id="261" r:id="rId12"/>
    <p:sldId id="262" r:id="rId13"/>
    <p:sldId id="264" r:id="rId14"/>
    <p:sldId id="265" r:id="rId15"/>
    <p:sldId id="272" r:id="rId16"/>
    <p:sldId id="269" r:id="rId17"/>
    <p:sldId id="305" r:id="rId18"/>
    <p:sldId id="303" r:id="rId19"/>
    <p:sldId id="306" r:id="rId20"/>
    <p:sldId id="294" r:id="rId21"/>
    <p:sldId id="295" r:id="rId22"/>
    <p:sldId id="293" r:id="rId23"/>
    <p:sldId id="296" r:id="rId24"/>
    <p:sldId id="297" r:id="rId25"/>
    <p:sldId id="298" r:id="rId26"/>
    <p:sldId id="299" r:id="rId27"/>
  </p:sldIdLst>
  <p:sldSz cx="12192000" cy="6858000"/>
  <p:notesSz cx="6858000" cy="9144000"/>
  <p:embeddedFontLst>
    <p:embeddedFont>
      <p:font typeface="DX경필명조B" panose="02020600000000000000" pitchFamily="18" charset="-127"/>
      <p:regular r:id="rId29"/>
    </p:embeddedFont>
    <p:embeddedFont>
      <p:font typeface="DX하늘구름" panose="02020600000000000000" pitchFamily="18" charset="-127"/>
      <p:regular r:id="rId30"/>
    </p:embeddedFont>
    <p:embeddedFont>
      <p:font typeface="G마켓 산스 TTF Bold" panose="02000000000000000000" pitchFamily="2" charset="-127"/>
      <p:bold r:id="rId31"/>
    </p:embeddedFont>
    <p:embeddedFont>
      <p:font typeface="G마켓 산스 TTF Medium" panose="02000000000000000000" pitchFamily="2" charset="-127"/>
      <p:regular r:id="rId32"/>
    </p:embeddedFont>
    <p:embeddedFont>
      <p:font typeface="나눔스퀘어_ac 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타이포_스톰 B" panose="02020503020101020101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5D"/>
    <a:srgbClr val="FFF9F7"/>
    <a:srgbClr val="FFFFFF"/>
    <a:srgbClr val="7E93EB"/>
    <a:srgbClr val="D2DAFF"/>
    <a:srgbClr val="FFC57D"/>
    <a:srgbClr val="E63E4C"/>
    <a:srgbClr val="A3CC7B"/>
    <a:srgbClr val="54B88B"/>
    <a:srgbClr val="FF5E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5320" autoAdjust="0"/>
  </p:normalViewPr>
  <p:slideViewPr>
    <p:cSldViewPr snapToGrid="0">
      <p:cViewPr>
        <p:scale>
          <a:sx n="75" d="100"/>
          <a:sy n="75" d="100"/>
        </p:scale>
        <p:origin x="21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916C3-B545-47DB-9C56-6B1B0BF6CE76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E6EDA-0057-4DE7-9FC9-F5F7A8684B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2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E5BC6-5E92-4CF7-A662-3497E558C4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294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E5BC6-5E92-4CF7-A662-3497E558C4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89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E5BC6-5E92-4CF7-A662-3497E558C4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55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E5BC6-5E92-4CF7-A662-3497E558C4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0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E5BC6-5E92-4CF7-A662-3497E558C46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5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E1755-65CB-4F08-9E85-AC4D2DE5E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503505-F176-4D23-8E1C-304B657C7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B8DD9-44D8-4A56-BF00-A3F092F4E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F465D-944C-4B30-BBA4-44672AE6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DEB16-0F72-40F4-A04E-C0B3FA07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99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C79AC-49A5-4F32-B054-5D37CCC7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46BFAA-622E-4C4D-B3C2-483662D11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ED48F-5BAA-446D-9A5E-3ADBAAAB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73457-7CC9-4E51-B11C-DC1A933B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8B849-305E-44CC-AF72-50631C32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85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D8C5E7-B093-490C-A265-D91137A60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9D9AA2-0580-4ECF-BE76-0B55A60E5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D74B2-F2D0-48A1-86F7-EA6374FF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F8BF9-04EC-4394-A959-4C2A51F4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4F8C4-B110-4CD4-8059-77E2F5F8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3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D30C6-0039-4149-A386-5FB396AF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31684-522F-4E03-86E5-21FF4D4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1C8CF-A348-4276-A30D-9F1F271E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31193-03C4-4FB9-B22C-2DED75FF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0B73C-96C4-4B59-B29E-65CDCC77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70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BC1B2-60BF-4312-AA97-5AF0935A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FD167-7587-403F-AD63-1F52065D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5F0EE-6368-4BC4-8ACD-6203910A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DF12A-A8F9-4C1B-BE24-AA057781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A8BE6-57A4-49A5-BA85-89B83525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61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F2215-A7B3-472C-BB69-7CA30656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16DEF-8FEA-4FBE-9972-EC82B47FD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82B37E-E4D9-4D2C-9F97-4C65FF350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3F11B4-BA09-485E-BD14-6D74FA1EA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98A6E7-8375-4221-AB49-4ED39C01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40D41-45BB-43E0-8108-C74AE396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6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00896-B84D-4633-8509-0382F385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63899-DA09-4B09-980E-CC0EC7D76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3C3051-5BC6-494F-9C00-4AA560B91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EF2DA4-31B8-4EC3-AB69-64F7B10D9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A76C1E-FE57-4977-8053-C159CAD95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C7027F-5DD6-4FB4-B9BE-E97C4E299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0E1F51-7298-4C52-B6E0-9412BBF9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D816B1-6BDA-4B02-9A63-087465EE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10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F7464-C6A8-4BC3-8297-3AC7186C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4267DB-4B14-4E23-8FFE-9187CCC2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410E0-E4AC-4FCA-A363-C6644FBF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0EB59C-8F7C-4E86-A852-1FD1026A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9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B5F737-B744-4C38-AAB4-E71A7F4E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E1A39-2853-427E-A2AC-576516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542060-F209-4430-88F6-2FAE2B0C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7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11450-CFB7-46DF-889E-A18F538F1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98B2E-5FC3-4DB3-9E9A-9C6C1D549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0A18FE-1BC0-4495-B4D8-56BED7E6A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CB04AC-BD75-4570-9607-004EEF8A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827ED6-E6BF-4E8C-9952-D48B53177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BC1A11-3012-48ED-9B29-0B4633A1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BB213-4C13-4BE4-B182-8B2A2BC7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B2DE61-F8F7-4EE4-B216-623C31A48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198D37-B9B6-429B-B730-955CB34CA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F1F9AF-783A-476B-9D4C-B3A6AC88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7057F6-0267-4D78-B090-20605F65E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DE9846-F4C7-45F7-9E23-618F4B16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8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54929B-65CC-4E32-B627-E646D95A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EB5C3C-48B6-4900-A573-E25307AF4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400D1-D3A2-4887-AE83-38D90BC4E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66428-B9E7-4984-9A0F-7F3A79E8109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09D80-7DF9-4DDA-8334-C3E4EADE7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6DA3D-4057-4D72-95B5-FB9DA945E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F85A8-1A5C-470C-87B8-9F452527C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4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4.wdp"/><Relationship Id="rId18" Type="http://schemas.openxmlformats.org/officeDocument/2006/relationships/image" Target="../media/image49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microsoft.com/office/2007/relationships/hdphoto" Target="../media/hdphoto3.wdp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71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2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1CB63B45-6A8A-436D-8D1D-62D3738D2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75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564486-43FE-43EC-99BA-EDDEB6FB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938" y="4795975"/>
            <a:ext cx="2027331" cy="3050860"/>
          </a:xfrm>
          <a:prstGeom prst="rect">
            <a:avLst/>
          </a:prstGeom>
          <a:noFill/>
          <a:scene3d>
            <a:camera prst="orthographicFront">
              <a:rot lat="19080000" lon="18960000" rev="3600000"/>
            </a:camera>
            <a:lightRig rig="threePt" dir="t"/>
          </a:scene3d>
          <a:sp3d>
            <a:bevelB h="190500"/>
          </a:sp3d>
        </p:spPr>
      </p:pic>
      <p:pic>
        <p:nvPicPr>
          <p:cNvPr id="4" name="Object 20">
            <a:extLst>
              <a:ext uri="{FF2B5EF4-FFF2-40B4-BE49-F238E27FC236}">
                <a16:creationId xmlns:a16="http://schemas.microsoft.com/office/drawing/2014/main" id="{AC996CEF-8B3A-4819-B793-4CAEF2EA0D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4" b="99066" l="5216" r="99281">
                        <a14:foregroundMark x1="64748" y1="2547" x2="21942" y2="2547"/>
                        <a14:foregroundMark x1="8812" y1="7936" x2="5396" y2="9338"/>
                        <a14:foregroundMark x1="21942" y1="2547" x2="14108" y2="5762"/>
                        <a14:foregroundMark x1="5396" y1="9338" x2="5216" y2="71477"/>
                        <a14:foregroundMark x1="1439" y1="6112" x2="24281" y2="764"/>
                        <a14:foregroundMark x1="24281" y1="764" x2="89928" y2="2377"/>
                        <a14:foregroundMark x1="3597" y1="70968" x2="5036" y2="91935"/>
                        <a14:foregroundMark x1="5036" y1="91935" x2="21223" y2="98981"/>
                        <a14:foregroundMark x1="21223" y1="98981" x2="77338" y2="99830"/>
                        <a14:foregroundMark x1="77338" y1="99830" x2="95324" y2="94397"/>
                        <a14:foregroundMark x1="95324" y1="94397" x2="99281" y2="83956"/>
                        <a14:foregroundMark x1="99281" y1="83956" x2="98022" y2="79117"/>
                        <a14:foregroundMark x1="1799" y1="92360" x2="22662" y2="98557"/>
                        <a14:foregroundMark x1="22662" y1="98557" x2="46403" y2="99066"/>
                        <a14:foregroundMark x1="46403" y1="99066" x2="85432" y2="98302"/>
                        <a14:backgroundMark x1="12230" y1="6961" x2="15288" y2="7046"/>
                        <a14:backgroundMark x1="11691" y1="7640" x2="16187" y2="7810"/>
                        <a14:backgroundMark x1="12590" y1="8829" x2="15827" y2="8913"/>
                        <a14:backgroundMark x1="14748" y1="8149" x2="12230" y2="8149"/>
                        <a14:backgroundMark x1="11691" y1="8659" x2="12410" y2="7046"/>
                        <a14:backgroundMark x1="15647" y1="6876" x2="11871" y2="6621"/>
                        <a14:backgroundMark x1="16547" y1="7046" x2="11691" y2="6961"/>
                        <a14:backgroundMark x1="11871" y1="6621" x2="11871" y2="9083"/>
                        <a14:backgroundMark x1="15468" y1="6621" x2="16547" y2="8574"/>
                        <a14:backgroundMark x1="84353" y1="6791" x2="85971" y2="7810"/>
                        <a14:backgroundMark x1="84892" y1="6791" x2="82734" y2="6876"/>
                        <a14:backgroundMark x1="84353" y1="6876" x2="88849" y2="7131"/>
                        <a14:backgroundMark x1="84532" y1="7131" x2="84353" y2="8744"/>
                        <a14:backgroundMark x1="85432" y1="6791" x2="86151" y2="8744"/>
                        <a14:backgroundMark x1="87410" y1="6961" x2="87770" y2="8913"/>
                        <a14:backgroundMark x1="84173" y1="6876" x2="89029" y2="7046"/>
                        <a14:backgroundMark x1="83094" y1="7980" x2="90108" y2="7810"/>
                        <a14:backgroundMark x1="83273" y1="8489" x2="89388" y2="8489"/>
                        <a14:backgroundMark x1="87770" y1="6791" x2="83453" y2="6706"/>
                        <a14:backgroundMark x1="88129" y1="6537" x2="87410" y2="8404"/>
                        <a14:backgroundMark x1="83453" y1="6706" x2="84173" y2="8574"/>
                      </a14:backgroundRemoval>
                    </a14:imgEffect>
                  </a14:imgLayer>
                </a14:imgProps>
              </a:ext>
            </a:extLst>
          </a:blip>
          <a:srcRect b="-297"/>
          <a:stretch/>
        </p:blipFill>
        <p:spPr>
          <a:xfrm>
            <a:off x="8668132" y="4666990"/>
            <a:ext cx="2236339" cy="3305754"/>
          </a:xfrm>
          <a:prstGeom prst="rect">
            <a:avLst/>
          </a:prstGeom>
          <a:noFill/>
          <a:scene3d>
            <a:camera prst="orthographicFront">
              <a:rot lat="19080000" lon="18960000" rev="3600000"/>
            </a:camera>
            <a:lightRig rig="threePt" dir="t"/>
          </a:scene3d>
          <a:sp3d>
            <a:bevelB h="190500"/>
          </a:sp3d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55F52F2-1F8C-47A4-8849-7CFFF6DD94A5}"/>
              </a:ext>
            </a:extLst>
          </p:cNvPr>
          <p:cNvGrpSpPr/>
          <p:nvPr/>
        </p:nvGrpSpPr>
        <p:grpSpPr>
          <a:xfrm>
            <a:off x="4075478" y="-212591"/>
            <a:ext cx="8603007" cy="7825629"/>
            <a:chOff x="4075478" y="-212591"/>
            <a:chExt cx="8603007" cy="78256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C69456-0BF8-413A-9EF7-4A563139E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1563" y="544198"/>
              <a:ext cx="1831777" cy="3468303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h="190500"/>
            </a:sp3d>
          </p:spPr>
        </p:pic>
        <p:pic>
          <p:nvPicPr>
            <p:cNvPr id="7" name="Object 20">
              <a:extLst>
                <a:ext uri="{FF2B5EF4-FFF2-40B4-BE49-F238E27FC236}">
                  <a16:creationId xmlns:a16="http://schemas.microsoft.com/office/drawing/2014/main" id="{78138767-287B-496E-B5A6-9A0C70508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4" b="99066" l="5216" r="99281">
                          <a14:foregroundMark x1="64748" y1="2547" x2="21942" y2="2547"/>
                          <a14:foregroundMark x1="8812" y1="7936" x2="5396" y2="9338"/>
                          <a14:foregroundMark x1="21942" y1="2547" x2="14108" y2="5762"/>
                          <a14:foregroundMark x1="5396" y1="9338" x2="5216" y2="71477"/>
                          <a14:foregroundMark x1="1439" y1="6112" x2="24281" y2="764"/>
                          <a14:foregroundMark x1="24281" y1="764" x2="89928" y2="2377"/>
                          <a14:foregroundMark x1="3597" y1="70968" x2="5036" y2="91935"/>
                          <a14:foregroundMark x1="5036" y1="91935" x2="21223" y2="98981"/>
                          <a14:foregroundMark x1="21223" y1="98981" x2="77338" y2="99830"/>
                          <a14:foregroundMark x1="77338" y1="99830" x2="95324" y2="94397"/>
                          <a14:foregroundMark x1="95324" y1="94397" x2="99281" y2="83956"/>
                          <a14:foregroundMark x1="99281" y1="83956" x2="98022" y2="79117"/>
                          <a14:foregroundMark x1="1799" y1="92360" x2="22662" y2="98557"/>
                          <a14:foregroundMark x1="22662" y1="98557" x2="46403" y2="99066"/>
                          <a14:foregroundMark x1="46403" y1="99066" x2="85432" y2="98302"/>
                          <a14:backgroundMark x1="12230" y1="6961" x2="15288" y2="7046"/>
                          <a14:backgroundMark x1="11691" y1="7640" x2="16187" y2="7810"/>
                          <a14:backgroundMark x1="12590" y1="8829" x2="15827" y2="8913"/>
                          <a14:backgroundMark x1="14748" y1="8149" x2="12230" y2="8149"/>
                          <a14:backgroundMark x1="11691" y1="8659" x2="12410" y2="7046"/>
                          <a14:backgroundMark x1="15647" y1="6876" x2="11871" y2="6621"/>
                          <a14:backgroundMark x1="16547" y1="7046" x2="11691" y2="6961"/>
                          <a14:backgroundMark x1="11871" y1="6621" x2="11871" y2="9083"/>
                          <a14:backgroundMark x1="15468" y1="6621" x2="16547" y2="8574"/>
                          <a14:backgroundMark x1="84353" y1="6791" x2="85971" y2="7810"/>
                          <a14:backgroundMark x1="84892" y1="6791" x2="82734" y2="6876"/>
                          <a14:backgroundMark x1="84353" y1="6876" x2="88849" y2="7131"/>
                          <a14:backgroundMark x1="84532" y1="7131" x2="84353" y2="8744"/>
                          <a14:backgroundMark x1="85432" y1="6791" x2="86151" y2="8744"/>
                          <a14:backgroundMark x1="87410" y1="6961" x2="87770" y2="8913"/>
                          <a14:backgroundMark x1="84173" y1="6876" x2="89029" y2="7046"/>
                          <a14:backgroundMark x1="83094" y1="7980" x2="90108" y2="7810"/>
                          <a14:backgroundMark x1="83273" y1="8489" x2="89388" y2="8489"/>
                          <a14:backgroundMark x1="87770" y1="6791" x2="83453" y2="6706"/>
                          <a14:backgroundMark x1="88129" y1="6537" x2="87410" y2="8404"/>
                          <a14:backgroundMark x1="83453" y1="6706" x2="84173" y2="8574"/>
                        </a14:backgroundRemoval>
                      </a14:imgEffect>
                    </a14:imgLayer>
                  </a14:imgProps>
                </a:ext>
              </a:extLst>
            </a:blip>
            <a:srcRect b="-297"/>
            <a:stretch/>
          </p:blipFill>
          <p:spPr>
            <a:xfrm>
              <a:off x="5302159" y="522156"/>
              <a:ext cx="2020625" cy="3553451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h="190500"/>
            </a:sp3d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8D49DC-45FE-4702-8C69-081CD1D6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46652" y="3782741"/>
              <a:ext cx="2027331" cy="2757472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w="0" h="190500"/>
            </a:sp3d>
          </p:spPr>
        </p:pic>
        <p:pic>
          <p:nvPicPr>
            <p:cNvPr id="10" name="Object 20">
              <a:extLst>
                <a:ext uri="{FF2B5EF4-FFF2-40B4-BE49-F238E27FC236}">
                  <a16:creationId xmlns:a16="http://schemas.microsoft.com/office/drawing/2014/main" id="{D7B9DBFE-0958-449F-B21F-78AA5CD67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4" b="99066" l="5216" r="99281">
                          <a14:foregroundMark x1="64748" y1="2547" x2="21942" y2="2547"/>
                          <a14:foregroundMark x1="8812" y1="7936" x2="5396" y2="9338"/>
                          <a14:foregroundMark x1="21942" y1="2547" x2="14108" y2="5762"/>
                          <a14:foregroundMark x1="5396" y1="9338" x2="5216" y2="71477"/>
                          <a14:foregroundMark x1="1439" y1="6112" x2="24281" y2="764"/>
                          <a14:foregroundMark x1="24281" y1="764" x2="89928" y2="2377"/>
                          <a14:foregroundMark x1="3597" y1="70968" x2="5036" y2="91935"/>
                          <a14:foregroundMark x1="5036" y1="91935" x2="21223" y2="98981"/>
                          <a14:foregroundMark x1="21223" y1="98981" x2="77338" y2="99830"/>
                          <a14:foregroundMark x1="77338" y1="99830" x2="95324" y2="94397"/>
                          <a14:foregroundMark x1="95324" y1="94397" x2="99281" y2="83956"/>
                          <a14:foregroundMark x1="99281" y1="83956" x2="98022" y2="79117"/>
                          <a14:foregroundMark x1="1799" y1="92360" x2="22662" y2="98557"/>
                          <a14:foregroundMark x1="22662" y1="98557" x2="46403" y2="99066"/>
                          <a14:foregroundMark x1="46403" y1="99066" x2="85432" y2="98302"/>
                          <a14:backgroundMark x1="12230" y1="6961" x2="15288" y2="7046"/>
                          <a14:backgroundMark x1="11691" y1="7640" x2="16187" y2="7810"/>
                          <a14:backgroundMark x1="12590" y1="8829" x2="15827" y2="8913"/>
                          <a14:backgroundMark x1="14748" y1="8149" x2="12230" y2="8149"/>
                          <a14:backgroundMark x1="11691" y1="8659" x2="12410" y2="7046"/>
                          <a14:backgroundMark x1="15647" y1="6876" x2="11871" y2="6621"/>
                          <a14:backgroundMark x1="16547" y1="7046" x2="11691" y2="6961"/>
                          <a14:backgroundMark x1="11871" y1="6621" x2="11871" y2="9083"/>
                          <a14:backgroundMark x1="15468" y1="6621" x2="16547" y2="8574"/>
                          <a14:backgroundMark x1="84353" y1="6791" x2="85971" y2="7810"/>
                          <a14:backgroundMark x1="84892" y1="6791" x2="82734" y2="6876"/>
                          <a14:backgroundMark x1="84353" y1="6876" x2="88849" y2="7131"/>
                          <a14:backgroundMark x1="84532" y1="7131" x2="84353" y2="8744"/>
                          <a14:backgroundMark x1="85432" y1="6791" x2="86151" y2="8744"/>
                          <a14:backgroundMark x1="87410" y1="6961" x2="87770" y2="8913"/>
                          <a14:backgroundMark x1="84173" y1="6876" x2="89029" y2="7046"/>
                          <a14:backgroundMark x1="83094" y1="7980" x2="90108" y2="7810"/>
                          <a14:backgroundMark x1="83273" y1="8489" x2="89388" y2="8489"/>
                          <a14:backgroundMark x1="87770" y1="6791" x2="83453" y2="6706"/>
                          <a14:backgroundMark x1="88129" y1="6537" x2="87410" y2="8404"/>
                          <a14:backgroundMark x1="83453" y1="6706" x2="84173" y2="8574"/>
                        </a14:backgroundRemoval>
                      </a14:imgEffect>
                    </a14:imgLayer>
                  </a14:imgProps>
                </a:ext>
              </a:extLst>
            </a:blip>
            <a:srcRect b="-297"/>
            <a:stretch/>
          </p:blipFill>
          <p:spPr>
            <a:xfrm>
              <a:off x="10442146" y="3667550"/>
              <a:ext cx="2236339" cy="2987853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w="0" h="190500"/>
            </a:sp3d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8B23F7-E811-40C0-995A-0C6D0825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15412" y="2413319"/>
              <a:ext cx="1901549" cy="2936849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h="190500"/>
            </a:sp3d>
          </p:spPr>
        </p:pic>
        <p:pic>
          <p:nvPicPr>
            <p:cNvPr id="13" name="Object 20">
              <a:extLst>
                <a:ext uri="{FF2B5EF4-FFF2-40B4-BE49-F238E27FC236}">
                  <a16:creationId xmlns:a16="http://schemas.microsoft.com/office/drawing/2014/main" id="{5433FE24-4E21-4CD7-A8A6-0AA0F7112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4" b="99066" l="5216" r="99281">
                          <a14:foregroundMark x1="64748" y1="2547" x2="21942" y2="2547"/>
                          <a14:foregroundMark x1="8812" y1="7936" x2="5396" y2="9338"/>
                          <a14:foregroundMark x1="21942" y1="2547" x2="14108" y2="5762"/>
                          <a14:foregroundMark x1="5396" y1="9338" x2="5216" y2="71477"/>
                          <a14:foregroundMark x1="1439" y1="6112" x2="24281" y2="764"/>
                          <a14:foregroundMark x1="24281" y1="764" x2="89928" y2="2377"/>
                          <a14:foregroundMark x1="3597" y1="70968" x2="5036" y2="91935"/>
                          <a14:foregroundMark x1="5036" y1="91935" x2="21223" y2="98981"/>
                          <a14:foregroundMark x1="21223" y1="98981" x2="77338" y2="99830"/>
                          <a14:foregroundMark x1="77338" y1="99830" x2="95324" y2="94397"/>
                          <a14:foregroundMark x1="95324" y1="94397" x2="99281" y2="83956"/>
                          <a14:foregroundMark x1="99281" y1="83956" x2="98022" y2="79117"/>
                          <a14:foregroundMark x1="1799" y1="92360" x2="22662" y2="98557"/>
                          <a14:foregroundMark x1="22662" y1="98557" x2="46403" y2="99066"/>
                          <a14:foregroundMark x1="46403" y1="99066" x2="85432" y2="98302"/>
                          <a14:backgroundMark x1="12230" y1="6961" x2="15288" y2="7046"/>
                          <a14:backgroundMark x1="11691" y1="7640" x2="16187" y2="7810"/>
                          <a14:backgroundMark x1="12590" y1="8829" x2="15827" y2="8913"/>
                          <a14:backgroundMark x1="14748" y1="8149" x2="12230" y2="8149"/>
                          <a14:backgroundMark x1="11691" y1="8659" x2="12410" y2="7046"/>
                          <a14:backgroundMark x1="15647" y1="6876" x2="11871" y2="6621"/>
                          <a14:backgroundMark x1="16547" y1="7046" x2="11691" y2="6961"/>
                          <a14:backgroundMark x1="11871" y1="6621" x2="11871" y2="9083"/>
                          <a14:backgroundMark x1="15468" y1="6621" x2="16547" y2="8574"/>
                          <a14:backgroundMark x1="84353" y1="6791" x2="85971" y2="7810"/>
                          <a14:backgroundMark x1="84892" y1="6791" x2="82734" y2="6876"/>
                          <a14:backgroundMark x1="84353" y1="6876" x2="88849" y2="7131"/>
                          <a14:backgroundMark x1="84532" y1="7131" x2="84353" y2="8744"/>
                          <a14:backgroundMark x1="85432" y1="6791" x2="86151" y2="8744"/>
                          <a14:backgroundMark x1="87410" y1="6961" x2="87770" y2="8913"/>
                          <a14:backgroundMark x1="84173" y1="6876" x2="89029" y2="7046"/>
                          <a14:backgroundMark x1="83094" y1="7980" x2="90108" y2="7810"/>
                          <a14:backgroundMark x1="83273" y1="8489" x2="89388" y2="8489"/>
                          <a14:backgroundMark x1="87770" y1="6791" x2="83453" y2="6706"/>
                          <a14:backgroundMark x1="88129" y1="6537" x2="87410" y2="8404"/>
                          <a14:backgroundMark x1="83453" y1="6706" x2="84173" y2="8574"/>
                        </a14:backgroundRemoval>
                      </a14:imgEffect>
                    </a14:imgLayer>
                  </a14:imgProps>
                </a:ext>
              </a:extLst>
            </a:blip>
            <a:srcRect b="-297"/>
            <a:stretch/>
          </p:blipFill>
          <p:spPr>
            <a:xfrm>
              <a:off x="7906486" y="2270748"/>
              <a:ext cx="2097588" cy="3182217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h="190500"/>
            </a:sp3d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B3522EC-EFBA-4E19-A098-1A4697BFE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4597" y="3282972"/>
              <a:ext cx="1831777" cy="3199388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h="190500"/>
            </a:sp3d>
          </p:spPr>
        </p:pic>
        <p:pic>
          <p:nvPicPr>
            <p:cNvPr id="16" name="Object 20">
              <a:extLst>
                <a:ext uri="{FF2B5EF4-FFF2-40B4-BE49-F238E27FC236}">
                  <a16:creationId xmlns:a16="http://schemas.microsoft.com/office/drawing/2014/main" id="{B2765E6C-B834-4869-A384-2685DCF18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4" b="99066" l="5216" r="99281">
                          <a14:foregroundMark x1="64748" y1="2547" x2="21942" y2="2547"/>
                          <a14:foregroundMark x1="8812" y1="7936" x2="5396" y2="9338"/>
                          <a14:foregroundMark x1="21942" y1="2547" x2="14108" y2="5762"/>
                          <a14:foregroundMark x1="5396" y1="9338" x2="5216" y2="71477"/>
                          <a14:foregroundMark x1="1439" y1="6112" x2="24281" y2="764"/>
                          <a14:foregroundMark x1="24281" y1="764" x2="89928" y2="2377"/>
                          <a14:foregroundMark x1="3597" y1="70968" x2="5036" y2="91935"/>
                          <a14:foregroundMark x1="5036" y1="91935" x2="21223" y2="98981"/>
                          <a14:foregroundMark x1="21223" y1="98981" x2="77338" y2="99830"/>
                          <a14:foregroundMark x1="77338" y1="99830" x2="95324" y2="94397"/>
                          <a14:foregroundMark x1="95324" y1="94397" x2="99281" y2="83956"/>
                          <a14:foregroundMark x1="99281" y1="83956" x2="98022" y2="79117"/>
                          <a14:foregroundMark x1="1799" y1="92360" x2="22662" y2="98557"/>
                          <a14:foregroundMark x1="22662" y1="98557" x2="46403" y2="99066"/>
                          <a14:foregroundMark x1="46403" y1="99066" x2="85432" y2="98302"/>
                          <a14:backgroundMark x1="12230" y1="6961" x2="15288" y2="7046"/>
                          <a14:backgroundMark x1="11691" y1="7640" x2="16187" y2="7810"/>
                          <a14:backgroundMark x1="12590" y1="8829" x2="15827" y2="8913"/>
                          <a14:backgroundMark x1="14748" y1="8149" x2="12230" y2="8149"/>
                          <a14:backgroundMark x1="11691" y1="8659" x2="12410" y2="7046"/>
                          <a14:backgroundMark x1="15647" y1="6876" x2="11871" y2="6621"/>
                          <a14:backgroundMark x1="16547" y1="7046" x2="11691" y2="6961"/>
                          <a14:backgroundMark x1="11871" y1="6621" x2="11871" y2="9083"/>
                          <a14:backgroundMark x1="15468" y1="6621" x2="16547" y2="8574"/>
                          <a14:backgroundMark x1="84353" y1="6791" x2="85971" y2="7810"/>
                          <a14:backgroundMark x1="84892" y1="6791" x2="82734" y2="6876"/>
                          <a14:backgroundMark x1="84353" y1="6876" x2="88849" y2="7131"/>
                          <a14:backgroundMark x1="84532" y1="7131" x2="84353" y2="8744"/>
                          <a14:backgroundMark x1="85432" y1="6791" x2="86151" y2="8744"/>
                          <a14:backgroundMark x1="87410" y1="6961" x2="87770" y2="8913"/>
                          <a14:backgroundMark x1="84173" y1="6876" x2="89029" y2="7046"/>
                          <a14:backgroundMark x1="83094" y1="7980" x2="90108" y2="7810"/>
                          <a14:backgroundMark x1="83273" y1="8489" x2="89388" y2="8489"/>
                          <a14:backgroundMark x1="87770" y1="6791" x2="83453" y2="6706"/>
                          <a14:backgroundMark x1="88129" y1="6537" x2="87410" y2="8404"/>
                          <a14:backgroundMark x1="83453" y1="6706" x2="84173" y2="8574"/>
                        </a14:backgroundRemoval>
                      </a14:imgEffect>
                    </a14:imgLayer>
                  </a14:imgProps>
                </a:ext>
              </a:extLst>
            </a:blip>
            <a:srcRect b="-297"/>
            <a:stretch/>
          </p:blipFill>
          <p:spPr>
            <a:xfrm>
              <a:off x="6070825" y="3149320"/>
              <a:ext cx="2020625" cy="3466691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h="190500"/>
            </a:sp3d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DE3615-1716-450A-9694-2911913F4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11047" y="1540532"/>
              <a:ext cx="1825247" cy="2815621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h="190500"/>
            </a:sp3d>
          </p:spPr>
        </p:pic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FC166251-AF36-4AE9-A686-BAA4D240B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4" b="99066" l="5216" r="99281">
                          <a14:foregroundMark x1="64748" y1="2547" x2="21942" y2="2547"/>
                          <a14:foregroundMark x1="8812" y1="7936" x2="5396" y2="9338"/>
                          <a14:foregroundMark x1="21942" y1="2547" x2="14108" y2="5762"/>
                          <a14:foregroundMark x1="5396" y1="9338" x2="5216" y2="71477"/>
                          <a14:foregroundMark x1="1439" y1="6112" x2="24281" y2="764"/>
                          <a14:foregroundMark x1="24281" y1="764" x2="89928" y2="2377"/>
                          <a14:foregroundMark x1="3597" y1="70968" x2="5036" y2="91935"/>
                          <a14:foregroundMark x1="5036" y1="91935" x2="21223" y2="98981"/>
                          <a14:foregroundMark x1="21223" y1="98981" x2="77338" y2="99830"/>
                          <a14:foregroundMark x1="77338" y1="99830" x2="95324" y2="94397"/>
                          <a14:foregroundMark x1="95324" y1="94397" x2="99281" y2="83956"/>
                          <a14:foregroundMark x1="99281" y1="83956" x2="98022" y2="79117"/>
                          <a14:foregroundMark x1="1799" y1="92360" x2="22662" y2="98557"/>
                          <a14:foregroundMark x1="22662" y1="98557" x2="46403" y2="99066"/>
                          <a14:foregroundMark x1="46403" y1="99066" x2="85432" y2="98302"/>
                          <a14:backgroundMark x1="12230" y1="6961" x2="15288" y2="7046"/>
                          <a14:backgroundMark x1="11691" y1="7640" x2="16187" y2="7810"/>
                          <a14:backgroundMark x1="12590" y1="8829" x2="15827" y2="8913"/>
                          <a14:backgroundMark x1="14748" y1="8149" x2="12230" y2="8149"/>
                          <a14:backgroundMark x1="11691" y1="8659" x2="12410" y2="7046"/>
                          <a14:backgroundMark x1="15647" y1="6876" x2="11871" y2="6621"/>
                          <a14:backgroundMark x1="16547" y1="7046" x2="11691" y2="6961"/>
                          <a14:backgroundMark x1="11871" y1="6621" x2="11871" y2="9083"/>
                          <a14:backgroundMark x1="15468" y1="6621" x2="16547" y2="8574"/>
                          <a14:backgroundMark x1="84353" y1="6791" x2="85971" y2="7810"/>
                          <a14:backgroundMark x1="84892" y1="6791" x2="82734" y2="6876"/>
                          <a14:backgroundMark x1="84353" y1="6876" x2="88849" y2="7131"/>
                          <a14:backgroundMark x1="84532" y1="7131" x2="84353" y2="8744"/>
                          <a14:backgroundMark x1="85432" y1="6791" x2="86151" y2="8744"/>
                          <a14:backgroundMark x1="87410" y1="6961" x2="87770" y2="8913"/>
                          <a14:backgroundMark x1="84173" y1="6876" x2="89029" y2="7046"/>
                          <a14:backgroundMark x1="83094" y1="7980" x2="90108" y2="7810"/>
                          <a14:backgroundMark x1="83273" y1="8489" x2="89388" y2="8489"/>
                          <a14:backgroundMark x1="87770" y1="6791" x2="83453" y2="6706"/>
                          <a14:backgroundMark x1="88129" y1="6537" x2="87410" y2="8404"/>
                          <a14:backgroundMark x1="83453" y1="6706" x2="84173" y2="8574"/>
                        </a14:backgroundRemoval>
                      </a14:imgEffect>
                    </a14:imgLayer>
                  </a14:imgProps>
                </a:ext>
              </a:extLst>
            </a:blip>
            <a:srcRect b="-297"/>
            <a:stretch/>
          </p:blipFill>
          <p:spPr>
            <a:xfrm>
              <a:off x="9916961" y="1403847"/>
              <a:ext cx="2013420" cy="3050860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w="0" h="190500"/>
            </a:sp3d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054E5D2-A48D-4A75-9C98-39FCF2C4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8647" y="4144540"/>
              <a:ext cx="2001436" cy="3419502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h="190500"/>
            </a:sp3d>
          </p:spPr>
        </p:pic>
        <p:pic>
          <p:nvPicPr>
            <p:cNvPr id="22" name="Object 20">
              <a:extLst>
                <a:ext uri="{FF2B5EF4-FFF2-40B4-BE49-F238E27FC236}">
                  <a16:creationId xmlns:a16="http://schemas.microsoft.com/office/drawing/2014/main" id="{3F400BB3-8F61-4005-9025-8CEB66345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4" b="99066" l="5216" r="99281">
                          <a14:foregroundMark x1="64748" y1="2547" x2="21942" y2="2547"/>
                          <a14:foregroundMark x1="8812" y1="7936" x2="5396" y2="9338"/>
                          <a14:foregroundMark x1="21942" y1="2547" x2="14108" y2="5762"/>
                          <a14:foregroundMark x1="5396" y1="9338" x2="5216" y2="71477"/>
                          <a14:foregroundMark x1="1439" y1="6112" x2="24281" y2="764"/>
                          <a14:foregroundMark x1="24281" y1="764" x2="89928" y2="2377"/>
                          <a14:foregroundMark x1="3597" y1="70968" x2="5036" y2="91935"/>
                          <a14:foregroundMark x1="5036" y1="91935" x2="21223" y2="98981"/>
                          <a14:foregroundMark x1="21223" y1="98981" x2="77338" y2="99830"/>
                          <a14:foregroundMark x1="77338" y1="99830" x2="95324" y2="94397"/>
                          <a14:foregroundMark x1="95324" y1="94397" x2="99281" y2="83956"/>
                          <a14:foregroundMark x1="99281" y1="83956" x2="98022" y2="79117"/>
                          <a14:foregroundMark x1="1799" y1="92360" x2="22662" y2="98557"/>
                          <a14:foregroundMark x1="22662" y1="98557" x2="46403" y2="99066"/>
                          <a14:foregroundMark x1="46403" y1="99066" x2="85432" y2="98302"/>
                          <a14:backgroundMark x1="12230" y1="6961" x2="15288" y2="7046"/>
                          <a14:backgroundMark x1="11691" y1="7640" x2="16187" y2="7810"/>
                          <a14:backgroundMark x1="12590" y1="8829" x2="15827" y2="8913"/>
                          <a14:backgroundMark x1="14748" y1="8149" x2="12230" y2="8149"/>
                          <a14:backgroundMark x1="11691" y1="8659" x2="12410" y2="7046"/>
                          <a14:backgroundMark x1="15647" y1="6876" x2="11871" y2="6621"/>
                          <a14:backgroundMark x1="16547" y1="7046" x2="11691" y2="6961"/>
                          <a14:backgroundMark x1="11871" y1="6621" x2="11871" y2="9083"/>
                          <a14:backgroundMark x1="15468" y1="6621" x2="16547" y2="8574"/>
                          <a14:backgroundMark x1="84353" y1="6791" x2="85971" y2="7810"/>
                          <a14:backgroundMark x1="84892" y1="6791" x2="82734" y2="6876"/>
                          <a14:backgroundMark x1="84353" y1="6876" x2="88849" y2="7131"/>
                          <a14:backgroundMark x1="84532" y1="7131" x2="84353" y2="8744"/>
                          <a14:backgroundMark x1="85432" y1="6791" x2="86151" y2="8744"/>
                          <a14:backgroundMark x1="87410" y1="6961" x2="87770" y2="8913"/>
                          <a14:backgroundMark x1="84173" y1="6876" x2="89029" y2="7046"/>
                          <a14:backgroundMark x1="83094" y1="7980" x2="90108" y2="7810"/>
                          <a14:backgroundMark x1="83273" y1="8489" x2="89388" y2="8489"/>
                          <a14:backgroundMark x1="87770" y1="6791" x2="83453" y2="6706"/>
                          <a14:backgroundMark x1="88129" y1="6537" x2="87410" y2="8404"/>
                          <a14:backgroundMark x1="83453" y1="6706" x2="84173" y2="8574"/>
                        </a14:backgroundRemoval>
                      </a14:imgEffect>
                    </a14:imgLayer>
                  </a14:imgProps>
                </a:ext>
              </a:extLst>
            </a:blip>
            <a:srcRect b="-297"/>
            <a:stretch/>
          </p:blipFill>
          <p:spPr>
            <a:xfrm>
              <a:off x="4075478" y="4075607"/>
              <a:ext cx="2207774" cy="3537431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h="190500"/>
            </a:sp3d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D3147DB-C084-46EE-AD72-03586FBF8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3109" y="-112315"/>
              <a:ext cx="1834263" cy="3050860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h="190500"/>
            </a:sp3d>
          </p:spPr>
        </p:pic>
        <p:pic>
          <p:nvPicPr>
            <p:cNvPr id="25" name="Object 20">
              <a:extLst>
                <a:ext uri="{FF2B5EF4-FFF2-40B4-BE49-F238E27FC236}">
                  <a16:creationId xmlns:a16="http://schemas.microsoft.com/office/drawing/2014/main" id="{2385E02B-E926-4A83-9D5D-C8FD0CC0E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4" b="99066" l="5216" r="99281">
                          <a14:foregroundMark x1="64748" y1="2547" x2="21942" y2="2547"/>
                          <a14:foregroundMark x1="8812" y1="7936" x2="5396" y2="9338"/>
                          <a14:foregroundMark x1="21942" y1="2547" x2="14108" y2="5762"/>
                          <a14:foregroundMark x1="5396" y1="9338" x2="5216" y2="71477"/>
                          <a14:foregroundMark x1="1439" y1="6112" x2="24281" y2="764"/>
                          <a14:foregroundMark x1="24281" y1="764" x2="89928" y2="2377"/>
                          <a14:foregroundMark x1="3597" y1="70968" x2="5036" y2="91935"/>
                          <a14:foregroundMark x1="5036" y1="91935" x2="21223" y2="98981"/>
                          <a14:foregroundMark x1="21223" y1="98981" x2="77338" y2="99830"/>
                          <a14:foregroundMark x1="77338" y1="99830" x2="95324" y2="94397"/>
                          <a14:foregroundMark x1="95324" y1="94397" x2="99281" y2="83956"/>
                          <a14:foregroundMark x1="99281" y1="83956" x2="98022" y2="79117"/>
                          <a14:foregroundMark x1="1799" y1="92360" x2="22662" y2="98557"/>
                          <a14:foregroundMark x1="22662" y1="98557" x2="46403" y2="99066"/>
                          <a14:foregroundMark x1="46403" y1="99066" x2="85432" y2="98302"/>
                          <a14:backgroundMark x1="12230" y1="6961" x2="15288" y2="7046"/>
                          <a14:backgroundMark x1="11691" y1="7640" x2="16187" y2="7810"/>
                          <a14:backgroundMark x1="12590" y1="8829" x2="15827" y2="8913"/>
                          <a14:backgroundMark x1="14748" y1="8149" x2="12230" y2="8149"/>
                          <a14:backgroundMark x1="11691" y1="8659" x2="12410" y2="7046"/>
                          <a14:backgroundMark x1="15647" y1="6876" x2="11871" y2="6621"/>
                          <a14:backgroundMark x1="16547" y1="7046" x2="11691" y2="6961"/>
                          <a14:backgroundMark x1="11871" y1="6621" x2="11871" y2="9083"/>
                          <a14:backgroundMark x1="15468" y1="6621" x2="16547" y2="8574"/>
                          <a14:backgroundMark x1="84353" y1="6791" x2="85971" y2="7810"/>
                          <a14:backgroundMark x1="84892" y1="6791" x2="82734" y2="6876"/>
                          <a14:backgroundMark x1="84353" y1="6876" x2="88849" y2="7131"/>
                          <a14:backgroundMark x1="84532" y1="7131" x2="84353" y2="8744"/>
                          <a14:backgroundMark x1="85432" y1="6791" x2="86151" y2="8744"/>
                          <a14:backgroundMark x1="87410" y1="6961" x2="87770" y2="8913"/>
                          <a14:backgroundMark x1="84173" y1="6876" x2="89029" y2="7046"/>
                          <a14:backgroundMark x1="83094" y1="7980" x2="90108" y2="7810"/>
                          <a14:backgroundMark x1="83273" y1="8489" x2="89388" y2="8489"/>
                          <a14:backgroundMark x1="87770" y1="6791" x2="83453" y2="6706"/>
                          <a14:backgroundMark x1="88129" y1="6537" x2="87410" y2="8404"/>
                          <a14:backgroundMark x1="83453" y1="6706" x2="84173" y2="8574"/>
                        </a14:backgroundRemoval>
                      </a14:imgEffect>
                    </a14:imgLayer>
                  </a14:imgProps>
                </a:ext>
              </a:extLst>
            </a:blip>
            <a:srcRect b="-297"/>
            <a:stretch/>
          </p:blipFill>
          <p:spPr>
            <a:xfrm>
              <a:off x="7492823" y="-212591"/>
              <a:ext cx="1928596" cy="3305754"/>
            </a:xfrm>
            <a:prstGeom prst="rect">
              <a:avLst/>
            </a:prstGeom>
            <a:noFill/>
            <a:scene3d>
              <a:camera prst="orthographicFront">
                <a:rot lat="19080000" lon="18960000" rev="3600000"/>
              </a:camera>
              <a:lightRig rig="threePt" dir="t"/>
            </a:scene3d>
            <a:sp3d>
              <a:bevelB h="190500"/>
            </a:sp3d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152C678-1B33-4ABA-8591-E180884A5AB1}"/>
              </a:ext>
            </a:extLst>
          </p:cNvPr>
          <p:cNvSpPr txBox="1"/>
          <p:nvPr/>
        </p:nvSpPr>
        <p:spPr>
          <a:xfrm>
            <a:off x="272153" y="323945"/>
            <a:ext cx="3471432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400"/>
              </a:lnSpc>
            </a:pPr>
            <a:r>
              <a:rPr lang="ko-KR" altLang="en-US" sz="8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개미는 </a:t>
            </a:r>
            <a:r>
              <a:rPr lang="ko-KR" altLang="en-US" sz="8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뚠뚠</a:t>
            </a:r>
            <a:endParaRPr lang="ko-KR" altLang="en-US" sz="8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65E0F6-A12E-4A0F-B952-D9DEF445801E}"/>
              </a:ext>
            </a:extLst>
          </p:cNvPr>
          <p:cNvSpPr txBox="1"/>
          <p:nvPr/>
        </p:nvSpPr>
        <p:spPr>
          <a:xfrm>
            <a:off x="260431" y="2341297"/>
            <a:ext cx="412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BY </a:t>
            </a:r>
            <a:r>
              <a:rPr lang="ko-KR" altLang="en-US" sz="36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떡잎 방범대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D802F0-1158-4C9A-8194-2D1D1ABE8111}"/>
              </a:ext>
            </a:extLst>
          </p:cNvPr>
          <p:cNvSpPr txBox="1"/>
          <p:nvPr/>
        </p:nvSpPr>
        <p:spPr>
          <a:xfrm>
            <a:off x="442777" y="5670323"/>
            <a:ext cx="29067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박경무</a:t>
            </a:r>
            <a:r>
              <a:rPr lang="ko-KR" altLang="en-US" sz="32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김민주 </a:t>
            </a:r>
            <a:endParaRPr lang="en-US" altLang="ko-KR" sz="32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김현지 </a:t>
            </a:r>
            <a:r>
              <a:rPr lang="ko-KR" altLang="en-US" sz="3200" dirty="0" err="1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김강서</a:t>
            </a:r>
            <a:endParaRPr lang="ko-KR" altLang="en-US" sz="32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4E5B068F-29F0-4A98-B6B4-7FB4338EFA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0" y="3345376"/>
            <a:ext cx="3162300" cy="31623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14369F-0E82-45CC-B949-D233020B9E33}"/>
              </a:ext>
            </a:extLst>
          </p:cNvPr>
          <p:cNvCxnSpPr>
            <a:cxnSpLocks/>
          </p:cNvCxnSpPr>
          <p:nvPr/>
        </p:nvCxnSpPr>
        <p:spPr>
          <a:xfrm flipV="1">
            <a:off x="2694859" y="3524250"/>
            <a:ext cx="407324" cy="627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0C9E810-0D2E-40E8-B35D-9CA69790E5DB}"/>
              </a:ext>
            </a:extLst>
          </p:cNvPr>
          <p:cNvCxnSpPr>
            <a:cxnSpLocks/>
          </p:cNvCxnSpPr>
          <p:nvPr/>
        </p:nvCxnSpPr>
        <p:spPr>
          <a:xfrm flipV="1">
            <a:off x="2212443" y="3117553"/>
            <a:ext cx="196219" cy="11550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C816BD-E9A3-4ED1-A671-B15EDC21FC63}"/>
              </a:ext>
            </a:extLst>
          </p:cNvPr>
          <p:cNvCxnSpPr>
            <a:cxnSpLocks/>
          </p:cNvCxnSpPr>
          <p:nvPr/>
        </p:nvCxnSpPr>
        <p:spPr>
          <a:xfrm flipH="1" flipV="1">
            <a:off x="609949" y="3345376"/>
            <a:ext cx="348241" cy="9271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53D9287-A16D-4D7F-BFE0-CE897897096A}"/>
              </a:ext>
            </a:extLst>
          </p:cNvPr>
          <p:cNvCxnSpPr>
            <a:cxnSpLocks/>
          </p:cNvCxnSpPr>
          <p:nvPr/>
        </p:nvCxnSpPr>
        <p:spPr>
          <a:xfrm flipH="1" flipV="1">
            <a:off x="336589" y="3910759"/>
            <a:ext cx="403661" cy="4241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2B3DA36-50B0-46AE-9E94-29A38E926A27}"/>
              </a:ext>
            </a:extLst>
          </p:cNvPr>
          <p:cNvCxnSpPr>
            <a:cxnSpLocks/>
          </p:cNvCxnSpPr>
          <p:nvPr/>
        </p:nvCxnSpPr>
        <p:spPr>
          <a:xfrm flipV="1">
            <a:off x="2940356" y="3975380"/>
            <a:ext cx="831893" cy="308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반짝이 사진, 이미지, 일러스트, 캘리그라피 - 크라우드픽">
            <a:extLst>
              <a:ext uri="{FF2B5EF4-FFF2-40B4-BE49-F238E27FC236}">
                <a16:creationId xmlns:a16="http://schemas.microsoft.com/office/drawing/2014/main" id="{9D596055-0950-41A7-BFFF-125179846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8" y="3178166"/>
            <a:ext cx="1003132" cy="75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반짝이 사진, 이미지, 일러스트, 캘리그라피 - 크라우드픽">
            <a:extLst>
              <a:ext uri="{FF2B5EF4-FFF2-40B4-BE49-F238E27FC236}">
                <a16:creationId xmlns:a16="http://schemas.microsoft.com/office/drawing/2014/main" id="{396F1C76-6D92-4FB1-B581-DD89F3987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107835" y="4324694"/>
            <a:ext cx="748607" cy="56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반짝이 사진, 이미지, 일러스트, 캘리그라피 - 크라우드픽">
            <a:extLst>
              <a:ext uri="{FF2B5EF4-FFF2-40B4-BE49-F238E27FC236}">
                <a16:creationId xmlns:a16="http://schemas.microsoft.com/office/drawing/2014/main" id="{715E147F-83DD-428F-B5F8-78485C13C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667" y="868250"/>
            <a:ext cx="1494578" cy="112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반짝이 사진, 이미지, 일러스트, 캘리그라피 - 크라우드픽">
            <a:extLst>
              <a:ext uri="{FF2B5EF4-FFF2-40B4-BE49-F238E27FC236}">
                <a16:creationId xmlns:a16="http://schemas.microsoft.com/office/drawing/2014/main" id="{FF88471D-55C6-492F-984E-7AE13517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159" y="323945"/>
            <a:ext cx="1028239" cy="77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983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3524A8BD-DE96-452C-B54C-0B418858222B}"/>
              </a:ext>
            </a:extLst>
          </p:cNvPr>
          <p:cNvSpPr/>
          <p:nvPr/>
        </p:nvSpPr>
        <p:spPr>
          <a:xfrm>
            <a:off x="3912560" y="-29028"/>
            <a:ext cx="4953121" cy="6884677"/>
          </a:xfrm>
          <a:prstGeom prst="parallelogram">
            <a:avLst>
              <a:gd name="adj" fmla="val 18153"/>
            </a:avLst>
          </a:prstGeom>
          <a:solidFill>
            <a:srgbClr val="FF5E6B"/>
          </a:solidFill>
          <a:ln>
            <a:solidFill>
              <a:srgbClr val="FF5E6B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42655EC-1227-405C-8EE2-F40A9C36B05D}"/>
              </a:ext>
            </a:extLst>
          </p:cNvPr>
          <p:cNvGrpSpPr/>
          <p:nvPr/>
        </p:nvGrpSpPr>
        <p:grpSpPr>
          <a:xfrm>
            <a:off x="459233" y="1634776"/>
            <a:ext cx="3997096" cy="3256929"/>
            <a:chOff x="526001" y="1765209"/>
            <a:chExt cx="4403143" cy="355389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F3E0094-169F-44C5-98E7-D27755C7B371}"/>
                </a:ext>
              </a:extLst>
            </p:cNvPr>
            <p:cNvGrpSpPr/>
            <p:nvPr/>
          </p:nvGrpSpPr>
          <p:grpSpPr>
            <a:xfrm>
              <a:off x="526001" y="1765209"/>
              <a:ext cx="2822691" cy="3553890"/>
              <a:chOff x="500601" y="1765209"/>
              <a:chExt cx="2822691" cy="3553890"/>
            </a:xfrm>
          </p:grpSpPr>
          <p:sp>
            <p:nvSpPr>
              <p:cNvPr id="16" name="도형 91">
                <a:extLst>
                  <a:ext uri="{FF2B5EF4-FFF2-40B4-BE49-F238E27FC236}">
                    <a16:creationId xmlns:a16="http://schemas.microsoft.com/office/drawing/2014/main" id="{8F8A749B-737C-42DA-AB2C-5E13AD5CE3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0880" y="1765209"/>
                <a:ext cx="1840347" cy="592179"/>
              </a:xfrm>
              <a:prstGeom prst="roundRect">
                <a:avLst/>
              </a:prstGeom>
              <a:solidFill>
                <a:srgbClr val="3B3838"/>
              </a:solidFill>
              <a:ln w="12700" cap="flat" cmpd="sng">
                <a:solidFill>
                  <a:srgbClr val="3B383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r>
                  <a:rPr lang="ko-KR" altLang="en-US" sz="2400" dirty="0">
                    <a:solidFill>
                      <a:srgbClr val="EB4646"/>
                    </a:solidFill>
                    <a:latin typeface="DX하늘구름" panose="02020600000000000000" pitchFamily="18" charset="-127"/>
                    <a:ea typeface="DX하늘구름" panose="02020600000000000000" pitchFamily="18" charset="-127"/>
                  </a:rPr>
                  <a:t>다이아</a:t>
                </a:r>
              </a:p>
            </p:txBody>
          </p:sp>
          <p:sp>
            <p:nvSpPr>
              <p:cNvPr id="17" name="도형 97">
                <a:extLst>
                  <a:ext uri="{FF2B5EF4-FFF2-40B4-BE49-F238E27FC236}">
                    <a16:creationId xmlns:a16="http://schemas.microsoft.com/office/drawing/2014/main" id="{1834144A-E570-463D-A832-F56C596D4A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5975" y="2519945"/>
                <a:ext cx="2082963" cy="592179"/>
              </a:xfrm>
              <a:prstGeom prst="roundRect">
                <a:avLst/>
              </a:prstGeom>
              <a:solidFill>
                <a:srgbClr val="3B3838"/>
              </a:solidFill>
              <a:ln w="12700" cap="flat" cmpd="sng">
                <a:solidFill>
                  <a:srgbClr val="3B383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r>
                  <a:rPr lang="ko-KR" altLang="en-US" sz="2400" dirty="0">
                    <a:solidFill>
                      <a:srgbClr val="EB4646"/>
                    </a:solidFill>
                    <a:latin typeface="DX하늘구름" panose="02020600000000000000" pitchFamily="18" charset="-127"/>
                    <a:ea typeface="DX하늘구름" panose="02020600000000000000" pitchFamily="18" charset="-127"/>
                  </a:rPr>
                  <a:t>플래티넘</a:t>
                </a:r>
              </a:p>
            </p:txBody>
          </p:sp>
          <p:sp>
            <p:nvSpPr>
              <p:cNvPr id="18" name="도형 98">
                <a:extLst>
                  <a:ext uri="{FF2B5EF4-FFF2-40B4-BE49-F238E27FC236}">
                    <a16:creationId xmlns:a16="http://schemas.microsoft.com/office/drawing/2014/main" id="{691840E0-8131-47EA-9E92-BAAD48E034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7524" y="3257590"/>
                <a:ext cx="2286189" cy="592179"/>
              </a:xfrm>
              <a:prstGeom prst="roundRect">
                <a:avLst/>
              </a:prstGeom>
              <a:solidFill>
                <a:srgbClr val="3B3838"/>
              </a:solidFill>
              <a:ln w="12700" cap="flat" cmpd="sng">
                <a:solidFill>
                  <a:srgbClr val="3B383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r>
                  <a:rPr lang="ko-KR" altLang="en-US" sz="2400" dirty="0">
                    <a:solidFill>
                      <a:srgbClr val="EB4646"/>
                    </a:solidFill>
                    <a:latin typeface="DX하늘구름" panose="02020600000000000000" pitchFamily="18" charset="-127"/>
                    <a:ea typeface="DX하늘구름" panose="02020600000000000000" pitchFamily="18" charset="-127"/>
                  </a:rPr>
                  <a:t>골드</a:t>
                </a:r>
              </a:p>
            </p:txBody>
          </p:sp>
          <p:sp>
            <p:nvSpPr>
              <p:cNvPr id="19" name="도형 99">
                <a:extLst>
                  <a:ext uri="{FF2B5EF4-FFF2-40B4-BE49-F238E27FC236}">
                    <a16:creationId xmlns:a16="http://schemas.microsoft.com/office/drawing/2014/main" id="{561FDD7F-01AD-49B3-ADFA-DF4F0432D5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1482" y="3992255"/>
                <a:ext cx="2470017" cy="592179"/>
              </a:xfrm>
              <a:prstGeom prst="roundRect">
                <a:avLst/>
              </a:prstGeom>
              <a:solidFill>
                <a:srgbClr val="3B3838"/>
              </a:solidFill>
              <a:ln w="12700" cap="flat" cmpd="sng">
                <a:solidFill>
                  <a:srgbClr val="3B383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r>
                  <a:rPr lang="ko-KR" altLang="en-US" sz="2400" dirty="0">
                    <a:solidFill>
                      <a:srgbClr val="EB4646"/>
                    </a:solidFill>
                    <a:latin typeface="DX하늘구름" panose="02020600000000000000" pitchFamily="18" charset="-127"/>
                    <a:ea typeface="DX하늘구름" panose="02020600000000000000" pitchFamily="18" charset="-127"/>
                  </a:rPr>
                  <a:t>실버</a:t>
                </a:r>
              </a:p>
            </p:txBody>
          </p:sp>
          <p:sp>
            <p:nvSpPr>
              <p:cNvPr id="20" name="도형 100">
                <a:extLst>
                  <a:ext uri="{FF2B5EF4-FFF2-40B4-BE49-F238E27FC236}">
                    <a16:creationId xmlns:a16="http://schemas.microsoft.com/office/drawing/2014/main" id="{987B99B4-F553-4F54-85F3-68E7F538E5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0601" y="4726920"/>
                <a:ext cx="2734724" cy="592179"/>
              </a:xfrm>
              <a:prstGeom prst="roundRect">
                <a:avLst/>
              </a:prstGeom>
              <a:solidFill>
                <a:srgbClr val="3B3838"/>
              </a:solidFill>
              <a:ln w="12700" cap="flat" cmpd="sng">
                <a:solidFill>
                  <a:srgbClr val="3B383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r>
                  <a:rPr lang="ko-KR" altLang="en-US" sz="2400" dirty="0">
                    <a:solidFill>
                      <a:srgbClr val="EB4646"/>
                    </a:solidFill>
                    <a:latin typeface="DX하늘구름" panose="02020600000000000000" pitchFamily="18" charset="-127"/>
                    <a:ea typeface="DX하늘구름" panose="02020600000000000000" pitchFamily="18" charset="-127"/>
                  </a:rPr>
                  <a:t>브론즈</a:t>
                </a:r>
              </a:p>
            </p:txBody>
          </p:sp>
          <p:sp>
            <p:nvSpPr>
              <p:cNvPr id="26" name="왼쪽 중괄호 25">
                <a:extLst>
                  <a:ext uri="{FF2B5EF4-FFF2-40B4-BE49-F238E27FC236}">
                    <a16:creationId xmlns:a16="http://schemas.microsoft.com/office/drawing/2014/main" id="{368C224A-8C23-4A97-A011-C364D84AA405}"/>
                  </a:ext>
                </a:extLst>
              </p:cNvPr>
              <p:cNvSpPr/>
              <p:nvPr/>
            </p:nvSpPr>
            <p:spPr>
              <a:xfrm>
                <a:off x="3200332" y="2108902"/>
                <a:ext cx="122960" cy="1260889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DX하늘구름" panose="02020600000000000000" pitchFamily="18" charset="-127"/>
                  <a:ea typeface="DX하늘구름" panose="02020600000000000000" pitchFamily="18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43E5F-8A5F-4D25-AE99-CF1B95D9A045}"/>
                </a:ext>
              </a:extLst>
            </p:cNvPr>
            <p:cNvSpPr txBox="1"/>
            <p:nvPr/>
          </p:nvSpPr>
          <p:spPr>
            <a:xfrm>
              <a:off x="3430544" y="1940122"/>
              <a:ext cx="1498600" cy="1914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병정개미 </a:t>
              </a:r>
              <a:r>
                <a:rPr lang="en-US" altLang="ko-KR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1</a:t>
              </a:r>
            </a:p>
            <a:p>
              <a:endPara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endParaRPr>
            </a:p>
            <a:p>
              <a:r>
                <a:rPr lang="ko-KR" altLang="en-US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병정개미 </a:t>
              </a:r>
              <a:r>
                <a:rPr lang="en-US" altLang="ko-KR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2</a:t>
              </a:r>
            </a:p>
            <a:p>
              <a:endPara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endParaRPr>
            </a:p>
            <a:p>
              <a:r>
                <a:rPr lang="ko-KR" altLang="en-US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병정개미 </a:t>
              </a:r>
              <a:r>
                <a:rPr lang="en-US" altLang="ko-KR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3</a:t>
              </a:r>
            </a:p>
            <a:p>
              <a:endPara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C92BF6-6D6E-4FFA-8369-F25CC6484A35}"/>
              </a:ext>
            </a:extLst>
          </p:cNvPr>
          <p:cNvSpPr/>
          <p:nvPr/>
        </p:nvSpPr>
        <p:spPr>
          <a:xfrm>
            <a:off x="5585117" y="639159"/>
            <a:ext cx="1606337" cy="1227642"/>
          </a:xfrm>
          <a:prstGeom prst="roundRect">
            <a:avLst>
              <a:gd name="adj" fmla="val 10388"/>
            </a:avLst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0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FA358FD-0669-4D03-8C0F-4E4B3CE3E1B6}"/>
              </a:ext>
            </a:extLst>
          </p:cNvPr>
          <p:cNvSpPr/>
          <p:nvPr/>
        </p:nvSpPr>
        <p:spPr>
          <a:xfrm>
            <a:off x="5589308" y="649185"/>
            <a:ext cx="470111" cy="1227642"/>
          </a:xfrm>
          <a:prstGeom prst="roundRect">
            <a:avLst>
              <a:gd name="adj" fmla="val 26099"/>
            </a:avLst>
          </a:prstGeom>
          <a:solidFill>
            <a:schemeClr val="bg1"/>
          </a:solidFill>
          <a:ln w="57150">
            <a:solidFill>
              <a:srgbClr val="00E8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다이아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42DD85-F882-42D7-A8CF-C613602A795A}"/>
              </a:ext>
            </a:extLst>
          </p:cNvPr>
          <p:cNvSpPr txBox="1"/>
          <p:nvPr/>
        </p:nvSpPr>
        <p:spPr>
          <a:xfrm>
            <a:off x="6092075" y="766337"/>
            <a:ext cx="112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토익 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900</a:t>
            </a:r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달성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A97CA17-507A-459F-8DE4-3DB73FFCDCF0}"/>
              </a:ext>
            </a:extLst>
          </p:cNvPr>
          <p:cNvSpPr/>
          <p:nvPr/>
        </p:nvSpPr>
        <p:spPr>
          <a:xfrm>
            <a:off x="5585117" y="2120640"/>
            <a:ext cx="1606337" cy="1227642"/>
          </a:xfrm>
          <a:prstGeom prst="roundRect">
            <a:avLst>
              <a:gd name="adj" fmla="val 10388"/>
            </a:avLst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0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0B85522-DD6A-4BE3-AD9F-0E5EE3C58911}"/>
              </a:ext>
            </a:extLst>
          </p:cNvPr>
          <p:cNvSpPr/>
          <p:nvPr/>
        </p:nvSpPr>
        <p:spPr>
          <a:xfrm>
            <a:off x="5589308" y="2115426"/>
            <a:ext cx="470111" cy="1227642"/>
          </a:xfrm>
          <a:prstGeom prst="roundRect">
            <a:avLst>
              <a:gd name="adj" fmla="val 26099"/>
            </a:avLst>
          </a:prstGeom>
          <a:noFill/>
          <a:ln w="57150">
            <a:solidFill>
              <a:srgbClr val="F3E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골드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12848A-056A-4514-A2FD-0B0A206C4D17}"/>
              </a:ext>
            </a:extLst>
          </p:cNvPr>
          <p:cNvSpPr txBox="1"/>
          <p:nvPr/>
        </p:nvSpPr>
        <p:spPr>
          <a:xfrm>
            <a:off x="6040610" y="2236004"/>
            <a:ext cx="178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조깅</a:t>
            </a:r>
            <a:endParaRPr lang="en-US" altLang="ko-KR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6km</a:t>
            </a:r>
            <a:endParaRPr lang="ko-KR" altLang="en-US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CBFD89-E355-42BB-9E3B-6660DB99A013}"/>
              </a:ext>
            </a:extLst>
          </p:cNvPr>
          <p:cNvSpPr/>
          <p:nvPr/>
        </p:nvSpPr>
        <p:spPr>
          <a:xfrm>
            <a:off x="5593290" y="3569133"/>
            <a:ext cx="1606337" cy="1227642"/>
          </a:xfrm>
          <a:prstGeom prst="roundRect">
            <a:avLst>
              <a:gd name="adj" fmla="val 10388"/>
            </a:avLst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0000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04125F-6B16-4B37-9554-3363B30BD8E2}"/>
              </a:ext>
            </a:extLst>
          </p:cNvPr>
          <p:cNvSpPr/>
          <p:nvPr/>
        </p:nvSpPr>
        <p:spPr>
          <a:xfrm>
            <a:off x="5597482" y="3579159"/>
            <a:ext cx="470111" cy="1227642"/>
          </a:xfrm>
          <a:prstGeom prst="roundRect">
            <a:avLst>
              <a:gd name="adj" fmla="val 26099"/>
            </a:avLst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브론즈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B89D82-091D-468E-8BD7-2AE230A74BE2}"/>
              </a:ext>
            </a:extLst>
          </p:cNvPr>
          <p:cNvSpPr txBox="1"/>
          <p:nvPr/>
        </p:nvSpPr>
        <p:spPr>
          <a:xfrm>
            <a:off x="6167950" y="3743457"/>
            <a:ext cx="106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아침 </a:t>
            </a:r>
            <a:endParaRPr lang="en-US" altLang="ko-KR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8</a:t>
            </a:r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시기상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33DE1D-C3F7-4CE9-B9E9-5D388685DAB1}"/>
              </a:ext>
            </a:extLst>
          </p:cNvPr>
          <p:cNvSpPr txBox="1"/>
          <p:nvPr/>
        </p:nvSpPr>
        <p:spPr>
          <a:xfrm>
            <a:off x="6124728" y="1397089"/>
            <a:ext cx="1308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 10000</a:t>
            </a: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Mileage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</a:t>
            </a:r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4E02F0-4E5F-4E46-BCE4-0AAF8737EF93}"/>
              </a:ext>
            </a:extLst>
          </p:cNvPr>
          <p:cNvSpPr txBox="1"/>
          <p:nvPr/>
        </p:nvSpPr>
        <p:spPr>
          <a:xfrm>
            <a:off x="6144944" y="2875201"/>
            <a:ext cx="1308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 1000</a:t>
            </a:r>
          </a:p>
          <a:p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Mileage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</a:p>
          <a:p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81652F-A135-4CBF-95D3-A9AE862D2C48}"/>
              </a:ext>
            </a:extLst>
          </p:cNvPr>
          <p:cNvSpPr txBox="1"/>
          <p:nvPr/>
        </p:nvSpPr>
        <p:spPr>
          <a:xfrm>
            <a:off x="6198430" y="4350571"/>
            <a:ext cx="1308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 20</a:t>
            </a:r>
          </a:p>
          <a:p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Mileage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</a:p>
          <a:p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26237F-D009-41B3-88AA-C042EEBF3713}"/>
              </a:ext>
            </a:extLst>
          </p:cNvPr>
          <p:cNvSpPr txBox="1"/>
          <p:nvPr/>
        </p:nvSpPr>
        <p:spPr>
          <a:xfrm>
            <a:off x="9017441" y="3054317"/>
            <a:ext cx="325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레벨 간의 난이도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(</a:t>
            </a:r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경험치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)</a:t>
            </a:r>
          </a:p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차이는 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3</a:t>
            </a:r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68D1BF-7F82-44CA-AB08-760BC46674D5}"/>
              </a:ext>
            </a:extLst>
          </p:cNvPr>
          <p:cNvSpPr txBox="1"/>
          <p:nvPr/>
        </p:nvSpPr>
        <p:spPr>
          <a:xfrm>
            <a:off x="8991921" y="3934281"/>
            <a:ext cx="303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티어</a:t>
            </a:r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 간의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난이도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(</a:t>
            </a:r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경험치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)</a:t>
            </a:r>
          </a:p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 차이는 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10</a:t>
            </a:r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배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2AA0605-560D-43AE-BFD4-E2B6D7EB441D}"/>
              </a:ext>
            </a:extLst>
          </p:cNvPr>
          <p:cNvSpPr/>
          <p:nvPr/>
        </p:nvSpPr>
        <p:spPr>
          <a:xfrm>
            <a:off x="8865681" y="1597541"/>
            <a:ext cx="2941514" cy="979625"/>
          </a:xfrm>
          <a:prstGeom prst="roundRect">
            <a:avLst>
              <a:gd name="adj" fmla="val 438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39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48A738-4C54-43D3-9FC8-D5E7411D0614}"/>
              </a:ext>
            </a:extLst>
          </p:cNvPr>
          <p:cNvSpPr txBox="1"/>
          <p:nvPr/>
        </p:nvSpPr>
        <p:spPr>
          <a:xfrm>
            <a:off x="9119437" y="1787134"/>
            <a:ext cx="248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골드 </a:t>
            </a:r>
            <a:r>
              <a:rPr lang="en-US" altLang="ko-KR" sz="1400" dirty="0">
                <a:solidFill>
                  <a:srgbClr val="FF0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 </a:t>
            </a:r>
            <a:r>
              <a:rPr lang="ko-KR" altLang="en-US" sz="1400" dirty="0">
                <a:solidFill>
                  <a:schemeClr val="tx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에 투표 하시겠습니까</a:t>
            </a:r>
            <a:r>
              <a:rPr lang="en-US" altLang="ko-KR" sz="1400" dirty="0">
                <a:solidFill>
                  <a:schemeClr val="tx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endParaRPr lang="ko-KR" altLang="en-US" sz="14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CE4BD5-B08C-47E7-B999-4CEF92B8E4C3}"/>
              </a:ext>
            </a:extLst>
          </p:cNvPr>
          <p:cNvSpPr txBox="1"/>
          <p:nvPr/>
        </p:nvSpPr>
        <p:spPr>
          <a:xfrm>
            <a:off x="10473033" y="2189608"/>
            <a:ext cx="1127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2D05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취소  확인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06CB1F-1629-4184-8595-3A1780A711E5}"/>
              </a:ext>
            </a:extLst>
          </p:cNvPr>
          <p:cNvSpPr txBox="1"/>
          <p:nvPr/>
        </p:nvSpPr>
        <p:spPr>
          <a:xfrm>
            <a:off x="560351" y="5356626"/>
            <a:ext cx="316639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목표의 난이도는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티어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티어에서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또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레벨로 분류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984E16-F3D7-4184-863E-EDBA61ADA22B}"/>
              </a:ext>
            </a:extLst>
          </p:cNvPr>
          <p:cNvSpPr txBox="1"/>
          <p:nvPr/>
        </p:nvSpPr>
        <p:spPr>
          <a:xfrm>
            <a:off x="4557713" y="4993825"/>
            <a:ext cx="36315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목표의 난이도를 살펴보고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목표를 설정한 후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 시 사진인증을 통하여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</a:t>
            </a:r>
            <a:r>
              <a:rPr lang="ko-KR" altLang="en-US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티어에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해당하는 만큼의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경험치와 마일리지 수여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9375D16-0455-40E7-850E-6E3206E28771}"/>
              </a:ext>
            </a:extLst>
          </p:cNvPr>
          <p:cNvSpPr txBox="1"/>
          <p:nvPr/>
        </p:nvSpPr>
        <p:spPr>
          <a:xfrm>
            <a:off x="8730911" y="5179654"/>
            <a:ext cx="33573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목표에 대한 난이도는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사용자들이 위 차이를 이해하여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투표를 통해 합산하여 계산</a:t>
            </a:r>
          </a:p>
        </p:txBody>
      </p:sp>
      <p:pic>
        <p:nvPicPr>
          <p:cNvPr id="68" name="그림 43" descr="C:/Users/songj/AppData/Roaming/PolarisOffice/ETemp/15096_21559120/fImage21558406141.png">
            <a:extLst>
              <a:ext uri="{FF2B5EF4-FFF2-40B4-BE49-F238E27FC236}">
                <a16:creationId xmlns:a16="http://schemas.microsoft.com/office/drawing/2014/main" id="{1F4E726D-0833-48B7-BD0F-ABF356EC0A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960" y="-43988"/>
            <a:ext cx="1179906" cy="1095267"/>
          </a:xfrm>
          <a:prstGeom prst="rect">
            <a:avLst/>
          </a:prstGeom>
          <a:noFill/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5B4819-284F-48A3-BF53-C61B72E3AC97}"/>
              </a:ext>
            </a:extLst>
          </p:cNvPr>
          <p:cNvSpPr/>
          <p:nvPr/>
        </p:nvSpPr>
        <p:spPr>
          <a:xfrm>
            <a:off x="10008570" y="910504"/>
            <a:ext cx="2179218" cy="45719"/>
          </a:xfrm>
          <a:prstGeom prst="rect">
            <a:avLst/>
          </a:prstGeom>
          <a:solidFill>
            <a:srgbClr val="FF5E6B"/>
          </a:solidFill>
          <a:ln>
            <a:solidFill>
              <a:srgbClr val="FF5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308CB7-4A18-48DA-ACB1-2948F821C645}"/>
              </a:ext>
            </a:extLst>
          </p:cNvPr>
          <p:cNvSpPr txBox="1"/>
          <p:nvPr/>
        </p:nvSpPr>
        <p:spPr>
          <a:xfrm>
            <a:off x="435642" y="295883"/>
            <a:ext cx="311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하늘구름" panose="02020600000000000000" pitchFamily="18" charset="-127"/>
                <a:ea typeface="DX하늘구름" panose="02020600000000000000" pitchFamily="18" charset="-127"/>
              </a:rPr>
              <a:t>아이디어 상세설명</a:t>
            </a:r>
            <a:endParaRPr lang="ko-KR" altLang="en-US" sz="24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8F8261-D55C-4994-ADFD-FC31531F5927}"/>
              </a:ext>
            </a:extLst>
          </p:cNvPr>
          <p:cNvSpPr txBox="1"/>
          <p:nvPr/>
        </p:nvSpPr>
        <p:spPr>
          <a:xfrm>
            <a:off x="435640" y="820317"/>
            <a:ext cx="263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개미모드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B6981B-56F3-48F2-B2EF-DA81CA3939EF}"/>
              </a:ext>
            </a:extLst>
          </p:cNvPr>
          <p:cNvSpPr/>
          <p:nvPr/>
        </p:nvSpPr>
        <p:spPr>
          <a:xfrm>
            <a:off x="340591" y="295883"/>
            <a:ext cx="6116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21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3524A8BD-DE96-452C-B54C-0B418858222B}"/>
              </a:ext>
            </a:extLst>
          </p:cNvPr>
          <p:cNvSpPr/>
          <p:nvPr/>
        </p:nvSpPr>
        <p:spPr>
          <a:xfrm>
            <a:off x="-1134712" y="-43988"/>
            <a:ext cx="7312112" cy="6956278"/>
          </a:xfrm>
          <a:prstGeom prst="parallelogram">
            <a:avLst>
              <a:gd name="adj" fmla="val 15816"/>
            </a:avLst>
          </a:prstGeom>
          <a:solidFill>
            <a:srgbClr val="FF5E6B"/>
          </a:solidFill>
          <a:ln>
            <a:solidFill>
              <a:srgbClr val="FF5E6B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8C8CFE-CE86-441C-9703-5144A2D321B3}"/>
              </a:ext>
            </a:extLst>
          </p:cNvPr>
          <p:cNvSpPr txBox="1"/>
          <p:nvPr/>
        </p:nvSpPr>
        <p:spPr>
          <a:xfrm>
            <a:off x="8661401" y="1532359"/>
            <a:ext cx="334717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목표는 각 카테고리를 통해 분류 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   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카테고리별 유저들이 최다설정한 목표를 제공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자신의  달성과제와 목표과제를 게시하는 커뮤니티를 통해 서로 정보 공유와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소통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rtl="0">
              <a:spcBef>
                <a:spcPts val="1200"/>
              </a:spcBef>
              <a:spcAft>
                <a:spcPts val="0"/>
              </a:spcAft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rtl="0">
              <a:spcBef>
                <a:spcPts val="120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같은 목표를 가진 유저와 연결하여 동기부여 제공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1200"/>
              </a:spcBef>
            </a:pPr>
            <a:b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5" name="그림 43" descr="C:/Users/songj/AppData/Roaming/PolarisOffice/ETemp/15096_21559120/fImage21558406141.png">
            <a:extLst>
              <a:ext uri="{FF2B5EF4-FFF2-40B4-BE49-F238E27FC236}">
                <a16:creationId xmlns:a16="http://schemas.microsoft.com/office/drawing/2014/main" id="{470C4EA0-298F-4129-8BE1-1A07F2566D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960" y="-43988"/>
            <a:ext cx="1179906" cy="1095267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4B9498-07E7-4F56-A5F0-D3454C1031D1}"/>
              </a:ext>
            </a:extLst>
          </p:cNvPr>
          <p:cNvSpPr/>
          <p:nvPr/>
        </p:nvSpPr>
        <p:spPr>
          <a:xfrm>
            <a:off x="10023084" y="910503"/>
            <a:ext cx="2179218" cy="45719"/>
          </a:xfrm>
          <a:prstGeom prst="rect">
            <a:avLst/>
          </a:prstGeom>
          <a:solidFill>
            <a:srgbClr val="FF5E6B"/>
          </a:solidFill>
          <a:ln>
            <a:solidFill>
              <a:srgbClr val="FF5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3524A8BD-DE96-452C-B54C-0B418858222B}"/>
              </a:ext>
            </a:extLst>
          </p:cNvPr>
          <p:cNvSpPr/>
          <p:nvPr/>
        </p:nvSpPr>
        <p:spPr>
          <a:xfrm>
            <a:off x="-2043082" y="-43988"/>
            <a:ext cx="7312112" cy="6956278"/>
          </a:xfrm>
          <a:prstGeom prst="parallelogram">
            <a:avLst>
              <a:gd name="adj" fmla="val 15816"/>
            </a:avLst>
          </a:prstGeom>
          <a:solidFill>
            <a:srgbClr val="E63E4C"/>
          </a:solidFill>
          <a:ln>
            <a:solidFill>
              <a:srgbClr val="FF5E6B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62FA20C-6D58-41AD-AC8A-07BB66636854}"/>
              </a:ext>
            </a:extLst>
          </p:cNvPr>
          <p:cNvSpPr/>
          <p:nvPr/>
        </p:nvSpPr>
        <p:spPr>
          <a:xfrm>
            <a:off x="765912" y="1458217"/>
            <a:ext cx="4320580" cy="3047305"/>
          </a:xfrm>
          <a:prstGeom prst="roundRect">
            <a:avLst/>
          </a:prstGeom>
          <a:solidFill>
            <a:srgbClr val="F9F9F9"/>
          </a:solidFill>
          <a:ln>
            <a:solidFill>
              <a:srgbClr val="F9F9F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신짱구 | 크레용 신짱 위키 | Fandom">
            <a:extLst>
              <a:ext uri="{FF2B5EF4-FFF2-40B4-BE49-F238E27FC236}">
                <a16:creationId xmlns:a16="http://schemas.microsoft.com/office/drawing/2014/main" id="{1862460A-4601-4C97-A879-20BC9F30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8" y="1735187"/>
            <a:ext cx="1671506" cy="17780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1E3ABEF-3FFF-4340-85D3-8245A43D9E8A}"/>
              </a:ext>
            </a:extLst>
          </p:cNvPr>
          <p:cNvSpPr/>
          <p:nvPr/>
        </p:nvSpPr>
        <p:spPr>
          <a:xfrm>
            <a:off x="2844355" y="3044895"/>
            <a:ext cx="2041047" cy="44168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다음승급까지</a:t>
            </a:r>
            <a:r>
              <a:rPr lang="en-US" altLang="ko-KR" sz="12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500 </a:t>
            </a:r>
            <a:r>
              <a:rPr lang="ko-KR" altLang="en-US" sz="12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 </a:t>
            </a:r>
            <a:r>
              <a:rPr lang="en-US" altLang="ko-KR" sz="12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83%</a:t>
            </a:r>
            <a:endParaRPr lang="ko-KR" altLang="en-US" sz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F30302E-EED5-45B1-A6AC-3AE1D4319F97}"/>
              </a:ext>
            </a:extLst>
          </p:cNvPr>
          <p:cNvSpPr/>
          <p:nvPr/>
        </p:nvSpPr>
        <p:spPr>
          <a:xfrm>
            <a:off x="2821480" y="2431656"/>
            <a:ext cx="2041047" cy="512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골드 </a:t>
            </a:r>
            <a:r>
              <a: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     ex: 2600</a:t>
            </a:r>
            <a:endPara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CB1644C-274A-4A50-8379-1C0A09F50AEB}"/>
              </a:ext>
            </a:extLst>
          </p:cNvPr>
          <p:cNvSpPr/>
          <p:nvPr/>
        </p:nvSpPr>
        <p:spPr>
          <a:xfrm>
            <a:off x="2844355" y="1795210"/>
            <a:ext cx="2041047" cy="512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신짱구</a:t>
            </a:r>
            <a:endParaRPr lang="ko-KR" altLang="en-US" sz="1400" dirty="0">
              <a:solidFill>
                <a:schemeClr val="tx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5B5A711-EA1D-4C3E-8558-F6EB2AF04848}"/>
              </a:ext>
            </a:extLst>
          </p:cNvPr>
          <p:cNvSpPr/>
          <p:nvPr/>
        </p:nvSpPr>
        <p:spPr>
          <a:xfrm>
            <a:off x="1002387" y="3828352"/>
            <a:ext cx="3847629" cy="2277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51E5D0D-41BC-40D0-8D65-0D009FAC567D}"/>
              </a:ext>
            </a:extLst>
          </p:cNvPr>
          <p:cNvSpPr/>
          <p:nvPr/>
        </p:nvSpPr>
        <p:spPr>
          <a:xfrm>
            <a:off x="1092253" y="3878800"/>
            <a:ext cx="3040064" cy="110542"/>
          </a:xfrm>
          <a:prstGeom prst="roundRect">
            <a:avLst/>
          </a:prstGeom>
          <a:solidFill>
            <a:srgbClr val="E55753"/>
          </a:solidFill>
          <a:ln>
            <a:solidFill>
              <a:srgbClr val="E557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3B0D0F-D257-4A9E-9986-A74203E32E99}"/>
              </a:ext>
            </a:extLst>
          </p:cNvPr>
          <p:cNvSpPr txBox="1"/>
          <p:nvPr/>
        </p:nvSpPr>
        <p:spPr>
          <a:xfrm>
            <a:off x="559499" y="4933974"/>
            <a:ext cx="44577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앞선 목표달성을 통해 받은 경험치를 통해 사용자의 </a:t>
            </a:r>
            <a:r>
              <a:rPr lang="ko-KR" altLang="en-US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티어를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높힐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수 있으며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1200"/>
              </a:spcBef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이를 통하여 사용자가 즉각적인 보상과 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지속적인 성취감을 얻을 수 있습니다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BDCEBE-1926-4201-9677-150AACA3FC08}"/>
              </a:ext>
            </a:extLst>
          </p:cNvPr>
          <p:cNvSpPr txBox="1"/>
          <p:nvPr/>
        </p:nvSpPr>
        <p:spPr>
          <a:xfrm>
            <a:off x="435642" y="295883"/>
            <a:ext cx="444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하늘구름" panose="02020600000000000000" pitchFamily="18" charset="-127"/>
                <a:ea typeface="DX하늘구름" panose="02020600000000000000" pitchFamily="18" charset="-127"/>
              </a:rPr>
              <a:t>아이디어 상세설명</a:t>
            </a:r>
            <a:endParaRPr lang="ko-KR" altLang="en-US" sz="24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5D5D9E-D3FC-4F8B-8342-DA6BB8F031DC}"/>
              </a:ext>
            </a:extLst>
          </p:cNvPr>
          <p:cNvSpPr txBox="1"/>
          <p:nvPr/>
        </p:nvSpPr>
        <p:spPr>
          <a:xfrm>
            <a:off x="435640" y="820317"/>
            <a:ext cx="263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개미 모드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664C8B6-6322-41D7-9B70-9ACE2E3BDDB2}"/>
              </a:ext>
            </a:extLst>
          </p:cNvPr>
          <p:cNvSpPr/>
          <p:nvPr/>
        </p:nvSpPr>
        <p:spPr>
          <a:xfrm>
            <a:off x="340591" y="295883"/>
            <a:ext cx="6116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5CA5C7E-E426-49FB-B56B-BA354ACDD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560" y="1144823"/>
            <a:ext cx="2865216" cy="5276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EE16F29-FAEB-41D2-BC70-782D476C4245}"/>
              </a:ext>
            </a:extLst>
          </p:cNvPr>
          <p:cNvSpPr/>
          <p:nvPr/>
        </p:nvSpPr>
        <p:spPr>
          <a:xfrm>
            <a:off x="2309153" y="827937"/>
            <a:ext cx="668221" cy="316886"/>
          </a:xfrm>
          <a:prstGeom prst="roundRect">
            <a:avLst>
              <a:gd name="adj" fmla="val 34971"/>
            </a:avLst>
          </a:prstGeom>
          <a:solidFill>
            <a:schemeClr val="bg1"/>
          </a:solidFill>
          <a:ln>
            <a:noFill/>
          </a:ln>
          <a:effectLst>
            <a:innerShdw blurRad="25400" dist="25400" dir="27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운동</a:t>
            </a:r>
            <a:endParaRPr lang="ko-KR" altLang="en-US" sz="160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C8CFDEA-9D90-4F0E-861D-272D127FD9F9}"/>
              </a:ext>
            </a:extLst>
          </p:cNvPr>
          <p:cNvSpPr/>
          <p:nvPr/>
        </p:nvSpPr>
        <p:spPr>
          <a:xfrm>
            <a:off x="1585184" y="827937"/>
            <a:ext cx="668221" cy="316886"/>
          </a:xfrm>
          <a:prstGeom prst="roundRect">
            <a:avLst>
              <a:gd name="adj" fmla="val 34971"/>
            </a:avLst>
          </a:prstGeom>
          <a:solidFill>
            <a:schemeClr val="bg1"/>
          </a:solidFill>
          <a:ln>
            <a:noFill/>
          </a:ln>
          <a:effectLst>
            <a:innerShdw blurRad="25400" dist="25400" dir="27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공부</a:t>
            </a:r>
            <a:endParaRPr lang="ko-KR" altLang="en-US" sz="16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DA714BA-3DCA-477A-B6CD-881DCFD1C7C0}"/>
              </a:ext>
            </a:extLst>
          </p:cNvPr>
          <p:cNvSpPr/>
          <p:nvPr/>
        </p:nvSpPr>
        <p:spPr>
          <a:xfrm>
            <a:off x="3033122" y="827937"/>
            <a:ext cx="1037228" cy="316886"/>
          </a:xfrm>
          <a:prstGeom prst="roundRect">
            <a:avLst>
              <a:gd name="adj" fmla="val 34971"/>
            </a:avLst>
          </a:prstGeom>
          <a:solidFill>
            <a:schemeClr val="bg1"/>
          </a:solidFill>
          <a:ln>
            <a:noFill/>
          </a:ln>
          <a:effectLst>
            <a:innerShdw blurRad="25400" dist="25400" dir="27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생활습관</a:t>
            </a:r>
            <a:endParaRPr lang="ko-KR" altLang="en-US" sz="16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82CB4E4-7100-4B9E-BBFC-616E80707015}"/>
              </a:ext>
            </a:extLst>
          </p:cNvPr>
          <p:cNvSpPr/>
          <p:nvPr/>
        </p:nvSpPr>
        <p:spPr>
          <a:xfrm>
            <a:off x="4126098" y="827937"/>
            <a:ext cx="852622" cy="316886"/>
          </a:xfrm>
          <a:prstGeom prst="roundRect">
            <a:avLst>
              <a:gd name="adj" fmla="val 34971"/>
            </a:avLst>
          </a:prstGeom>
          <a:solidFill>
            <a:schemeClr val="bg1"/>
          </a:solidFill>
          <a:ln>
            <a:noFill/>
          </a:ln>
          <a:effectLst>
            <a:innerShdw blurRad="25400" dist="25400" dir="27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재태크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88802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D1338E01-A6B0-49A3-A559-EB01EBBBA20F}"/>
              </a:ext>
            </a:extLst>
          </p:cNvPr>
          <p:cNvSpPr/>
          <p:nvPr/>
        </p:nvSpPr>
        <p:spPr>
          <a:xfrm>
            <a:off x="-1071587" y="-92661"/>
            <a:ext cx="6096000" cy="6955703"/>
          </a:xfrm>
          <a:prstGeom prst="parallelogram">
            <a:avLst>
              <a:gd name="adj" fmla="val 17439"/>
            </a:avLst>
          </a:prstGeom>
          <a:solidFill>
            <a:srgbClr val="A3CC7B"/>
          </a:solidFill>
          <a:ln>
            <a:solidFill>
              <a:srgbClr val="92D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E148D-C434-4604-A3BC-F24D6E72048B}"/>
              </a:ext>
            </a:extLst>
          </p:cNvPr>
          <p:cNvSpPr txBox="1"/>
          <p:nvPr/>
        </p:nvSpPr>
        <p:spPr>
          <a:xfrm>
            <a:off x="5200679" y="1131837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베짱이 모드는 개미모드처럼 목표달성과 자기계발에 초점이 아닌 사용자의 휴식과 안정을 위한 목표달성에 초점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목표에 난이도설정이 없음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분야별 휴식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취미활동을 일정수준이상으로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달성할 시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 수여</a:t>
            </a:r>
          </a:p>
        </p:txBody>
      </p:sp>
      <p:pic>
        <p:nvPicPr>
          <p:cNvPr id="7" name="Picture " descr="C:/Users/songj/AppData/Roaming/PolarisOffice/ETemp/15096_21559120/fImage191672096277.png">
            <a:extLst>
              <a:ext uri="{FF2B5EF4-FFF2-40B4-BE49-F238E27FC236}">
                <a16:creationId xmlns:a16="http://schemas.microsoft.com/office/drawing/2014/main" id="{73658E59-1945-431D-AF0C-B13A96B750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65471" y="0"/>
            <a:ext cx="1259839" cy="1119505"/>
          </a:xfrm>
          <a:prstGeom prst="rect">
            <a:avLst/>
          </a:prstGeom>
          <a:noFill/>
        </p:spPr>
      </p:pic>
      <p:sp>
        <p:nvSpPr>
          <p:cNvPr id="8" name="도형 101">
            <a:extLst>
              <a:ext uri="{FF2B5EF4-FFF2-40B4-BE49-F238E27FC236}">
                <a16:creationId xmlns:a16="http://schemas.microsoft.com/office/drawing/2014/main" id="{9DEC6725-1611-4BE4-987E-ECAA26B05674}"/>
              </a:ext>
            </a:extLst>
          </p:cNvPr>
          <p:cNvSpPr>
            <a:spLocks/>
          </p:cNvSpPr>
          <p:nvPr/>
        </p:nvSpPr>
        <p:spPr>
          <a:xfrm>
            <a:off x="5096539" y="3939216"/>
            <a:ext cx="1896110" cy="11722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solidFill>
              <a:schemeClr val="accent6">
                <a:lumMod val="40000"/>
                <a:lumOff val="6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80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노래하는</a:t>
            </a:r>
            <a:endParaRPr lang="ko-KR" altLang="en-US" sz="280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marL="0" indent="0" algn="ctr" hangingPunct="1"/>
            <a:r>
              <a:rPr lang="ko-KR" sz="280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베짱이</a:t>
            </a:r>
            <a:endParaRPr lang="ko-KR" altLang="en-US" sz="280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9" name="도형 108">
            <a:extLst>
              <a:ext uri="{FF2B5EF4-FFF2-40B4-BE49-F238E27FC236}">
                <a16:creationId xmlns:a16="http://schemas.microsoft.com/office/drawing/2014/main" id="{AA2BB84C-5054-4CD6-B798-AC5BB9781DD2}"/>
              </a:ext>
            </a:extLst>
          </p:cNvPr>
          <p:cNvSpPr>
            <a:spLocks/>
          </p:cNvSpPr>
          <p:nvPr/>
        </p:nvSpPr>
        <p:spPr>
          <a:xfrm>
            <a:off x="7300624" y="3969696"/>
            <a:ext cx="1896110" cy="11722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solidFill>
              <a:schemeClr val="accent6">
                <a:lumMod val="40000"/>
                <a:lumOff val="6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8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여행 가는 베짱이</a:t>
            </a:r>
            <a:endParaRPr lang="ko-KR" altLang="en-US" sz="28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0" name="도형 109">
            <a:extLst>
              <a:ext uri="{FF2B5EF4-FFF2-40B4-BE49-F238E27FC236}">
                <a16:creationId xmlns:a16="http://schemas.microsoft.com/office/drawing/2014/main" id="{270430D1-407E-4BB8-BD30-A12FB798B388}"/>
              </a:ext>
            </a:extLst>
          </p:cNvPr>
          <p:cNvSpPr>
            <a:spLocks/>
          </p:cNvSpPr>
          <p:nvPr/>
        </p:nvSpPr>
        <p:spPr>
          <a:xfrm>
            <a:off x="5106064" y="5315261"/>
            <a:ext cx="1896110" cy="11722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solidFill>
              <a:schemeClr val="accent6">
                <a:lumMod val="40000"/>
                <a:lumOff val="6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80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춤추는</a:t>
            </a:r>
            <a:endParaRPr lang="ko-KR" altLang="en-US" sz="280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marL="0" indent="0" algn="ctr" hangingPunct="1"/>
            <a:r>
              <a:rPr lang="ko-KR" sz="280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베짱이</a:t>
            </a:r>
            <a:endParaRPr lang="ko-KR" altLang="en-US" sz="280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1" name="도형 110">
            <a:extLst>
              <a:ext uri="{FF2B5EF4-FFF2-40B4-BE49-F238E27FC236}">
                <a16:creationId xmlns:a16="http://schemas.microsoft.com/office/drawing/2014/main" id="{57360E4D-9304-418B-9FF6-0E673A2AEF19}"/>
              </a:ext>
            </a:extLst>
          </p:cNvPr>
          <p:cNvSpPr>
            <a:spLocks/>
          </p:cNvSpPr>
          <p:nvPr/>
        </p:nvSpPr>
        <p:spPr>
          <a:xfrm>
            <a:off x="7301259" y="5273986"/>
            <a:ext cx="1896110" cy="11722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solidFill>
              <a:schemeClr val="accent6">
                <a:lumMod val="40000"/>
                <a:lumOff val="6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80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누워 있는</a:t>
            </a:r>
            <a:endParaRPr lang="ko-KR" altLang="en-US" sz="280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marL="0" indent="0" algn="ctr" hangingPunct="1"/>
            <a:r>
              <a:rPr lang="ko-KR" sz="280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베짱이</a:t>
            </a:r>
            <a:endParaRPr lang="ko-KR" altLang="en-US" sz="280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2" name="도형 111">
            <a:extLst>
              <a:ext uri="{FF2B5EF4-FFF2-40B4-BE49-F238E27FC236}">
                <a16:creationId xmlns:a16="http://schemas.microsoft.com/office/drawing/2014/main" id="{5C2BB76C-7BBF-492E-8517-1DB29EC132BB}"/>
              </a:ext>
            </a:extLst>
          </p:cNvPr>
          <p:cNvSpPr>
            <a:spLocks/>
          </p:cNvSpPr>
          <p:nvPr/>
        </p:nvSpPr>
        <p:spPr>
          <a:xfrm>
            <a:off x="9490154" y="5315261"/>
            <a:ext cx="1896110" cy="11722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solidFill>
              <a:schemeClr val="accent6">
                <a:lumMod val="40000"/>
                <a:lumOff val="6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8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영화 보는</a:t>
            </a:r>
            <a:endParaRPr lang="ko-KR" altLang="en-US" sz="28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marL="0" indent="0" algn="ctr" hangingPunct="1"/>
            <a:r>
              <a:rPr lang="ko-KR" sz="28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베짱이</a:t>
            </a:r>
            <a:endParaRPr lang="ko-KR" altLang="en-US" sz="28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3" name="도형 112">
            <a:extLst>
              <a:ext uri="{FF2B5EF4-FFF2-40B4-BE49-F238E27FC236}">
                <a16:creationId xmlns:a16="http://schemas.microsoft.com/office/drawing/2014/main" id="{17E56B0A-D5DD-4675-8560-A36AB6D1DA29}"/>
              </a:ext>
            </a:extLst>
          </p:cNvPr>
          <p:cNvSpPr>
            <a:spLocks/>
          </p:cNvSpPr>
          <p:nvPr/>
        </p:nvSpPr>
        <p:spPr>
          <a:xfrm>
            <a:off x="9490154" y="3969696"/>
            <a:ext cx="1896110" cy="11722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>
            <a:solidFill>
              <a:schemeClr val="accent6">
                <a:lumMod val="40000"/>
                <a:lumOff val="6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800" dirty="0" err="1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집순이</a:t>
            </a:r>
            <a:endParaRPr lang="ko-KR" altLang="en-US" sz="28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marL="0" indent="0" algn="ctr" hangingPunct="1"/>
            <a:r>
              <a:rPr lang="ko-KR" sz="28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베짱이</a:t>
            </a:r>
            <a:endParaRPr lang="ko-KR" altLang="en-US" sz="28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C83A2-1BF9-4F53-B953-E9828D53FF36}"/>
              </a:ext>
            </a:extLst>
          </p:cNvPr>
          <p:cNvSpPr/>
          <p:nvPr/>
        </p:nvSpPr>
        <p:spPr>
          <a:xfrm>
            <a:off x="10023084" y="968559"/>
            <a:ext cx="2179218" cy="45719"/>
          </a:xfrm>
          <a:prstGeom prst="rect">
            <a:avLst/>
          </a:prstGeom>
          <a:solidFill>
            <a:srgbClr val="54B88B"/>
          </a:solidFill>
          <a:ln>
            <a:solidFill>
              <a:srgbClr val="54B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D1338E01-A6B0-49A3-A559-EB01EBBBA20F}"/>
              </a:ext>
            </a:extLst>
          </p:cNvPr>
          <p:cNvSpPr/>
          <p:nvPr/>
        </p:nvSpPr>
        <p:spPr>
          <a:xfrm>
            <a:off x="-2782012" y="-92597"/>
            <a:ext cx="7018345" cy="6950597"/>
          </a:xfrm>
          <a:prstGeom prst="parallelogram">
            <a:avLst>
              <a:gd name="adj" fmla="val 17439"/>
            </a:avLst>
          </a:prstGeom>
          <a:solidFill>
            <a:srgbClr val="54B88B"/>
          </a:solidFill>
          <a:ln>
            <a:solidFill>
              <a:srgbClr val="92D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7A42D9-D95D-4E3C-8006-5EB9C9FAE735}"/>
              </a:ext>
            </a:extLst>
          </p:cNvPr>
          <p:cNvGrpSpPr/>
          <p:nvPr/>
        </p:nvGrpSpPr>
        <p:grpSpPr>
          <a:xfrm>
            <a:off x="821524" y="1642821"/>
            <a:ext cx="2374346" cy="2782225"/>
            <a:chOff x="799298" y="1342324"/>
            <a:chExt cx="2374346" cy="278222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F51474F-2118-4FB6-AC33-659DF540DC42}"/>
                </a:ext>
              </a:extLst>
            </p:cNvPr>
            <p:cNvSpPr/>
            <p:nvPr/>
          </p:nvSpPr>
          <p:spPr>
            <a:xfrm>
              <a:off x="799298" y="1342324"/>
              <a:ext cx="1606337" cy="1227642"/>
            </a:xfrm>
            <a:prstGeom prst="roundRect">
              <a:avLst>
                <a:gd name="adj" fmla="val 10388"/>
              </a:avLst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0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1FA4082-8914-4B7F-8EBA-C7E1D4003961}"/>
                </a:ext>
              </a:extLst>
            </p:cNvPr>
            <p:cNvSpPr/>
            <p:nvPr/>
          </p:nvSpPr>
          <p:spPr>
            <a:xfrm>
              <a:off x="803489" y="1352350"/>
              <a:ext cx="470111" cy="1217616"/>
            </a:xfrm>
            <a:prstGeom prst="roundRect">
              <a:avLst>
                <a:gd name="adj" fmla="val 26099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B050"/>
                  </a:solidFill>
                  <a:latin typeface="DX하늘구름" panose="02020600000000000000" pitchFamily="18" charset="-127"/>
                  <a:ea typeface="DX하늘구름" panose="02020600000000000000" pitchFamily="18" charset="-127"/>
                </a:rPr>
                <a:t>노래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190897-290A-45D7-B645-B34CA1EA10FD}"/>
                </a:ext>
              </a:extLst>
            </p:cNvPr>
            <p:cNvSpPr txBox="1"/>
            <p:nvPr/>
          </p:nvSpPr>
          <p:spPr>
            <a:xfrm>
              <a:off x="1409306" y="1515948"/>
              <a:ext cx="1126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노래 </a:t>
              </a:r>
              <a:endPara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endParaRPr>
            </a:p>
            <a:p>
              <a:r>
                <a:rPr lang="en-US" altLang="ko-KR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10</a:t>
              </a:r>
              <a:r>
                <a:rPr lang="ko-KR" altLang="en-US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곡 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1CFB6CD-F3D3-4918-83B7-74BBA8E4BD0B}"/>
                </a:ext>
              </a:extLst>
            </p:cNvPr>
            <p:cNvSpPr/>
            <p:nvPr/>
          </p:nvSpPr>
          <p:spPr>
            <a:xfrm>
              <a:off x="799298" y="2823805"/>
              <a:ext cx="1606337" cy="1227642"/>
            </a:xfrm>
            <a:prstGeom prst="roundRect">
              <a:avLst>
                <a:gd name="adj" fmla="val 10388"/>
              </a:avLst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0000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E35F0DA-4FC3-4622-A62D-01364CB213D4}"/>
                </a:ext>
              </a:extLst>
            </p:cNvPr>
            <p:cNvSpPr/>
            <p:nvPr/>
          </p:nvSpPr>
          <p:spPr>
            <a:xfrm>
              <a:off x="803489" y="2833831"/>
              <a:ext cx="470111" cy="1217616"/>
            </a:xfrm>
            <a:prstGeom prst="roundRect">
              <a:avLst>
                <a:gd name="adj" fmla="val 26099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B050"/>
                  </a:solidFill>
                  <a:latin typeface="DX하늘구름" panose="02020600000000000000" pitchFamily="18" charset="-127"/>
                  <a:ea typeface="DX하늘구름" panose="02020600000000000000" pitchFamily="18" charset="-127"/>
                </a:rPr>
                <a:t>여행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2E1DC8-7533-455F-93CC-12EA3AE83B66}"/>
                </a:ext>
              </a:extLst>
            </p:cNvPr>
            <p:cNvSpPr txBox="1"/>
            <p:nvPr/>
          </p:nvSpPr>
          <p:spPr>
            <a:xfrm>
              <a:off x="1391951" y="3029157"/>
              <a:ext cx="17816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국내 </a:t>
              </a:r>
              <a:endPara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endParaRPr>
            </a:p>
            <a:p>
              <a:r>
                <a:rPr lang="en-US" altLang="ko-KR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1</a:t>
              </a:r>
              <a:r>
                <a:rPr lang="ko-KR" altLang="en-US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박</a:t>
              </a:r>
              <a:r>
                <a:rPr lang="en-US" altLang="ko-KR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2</a:t>
              </a:r>
              <a:r>
                <a:rPr lang="ko-KR" altLang="en-US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일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BF3B67-E164-4836-B88A-3BB5C4CAA66E}"/>
                </a:ext>
              </a:extLst>
            </p:cNvPr>
            <p:cNvSpPr txBox="1"/>
            <p:nvPr/>
          </p:nvSpPr>
          <p:spPr>
            <a:xfrm>
              <a:off x="1369389" y="2004462"/>
              <a:ext cx="13080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latin typeface="DX하늘구름" panose="02020600000000000000" pitchFamily="18" charset="-127"/>
                <a:ea typeface="DX하늘구름" panose="02020600000000000000" pitchFamily="18" charset="-127"/>
              </a:endParaRPr>
            </a:p>
            <a:p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Mileage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</a:t>
              </a:r>
            </a:p>
            <a:p>
              <a:endParaRPr lang="en-US" altLang="ko-KR" sz="1200" dirty="0">
                <a:latin typeface="DX하늘구름" panose="02020600000000000000" pitchFamily="18" charset="-127"/>
                <a:ea typeface="DX하늘구름" panose="02020600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D4CA72-0D9B-4996-9A13-FC0DC96565AE}"/>
                </a:ext>
              </a:extLst>
            </p:cNvPr>
            <p:cNvSpPr txBox="1"/>
            <p:nvPr/>
          </p:nvSpPr>
          <p:spPr>
            <a:xfrm>
              <a:off x="1359125" y="3478218"/>
              <a:ext cx="13080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latin typeface="DX하늘구름" panose="02020600000000000000" pitchFamily="18" charset="-127"/>
                <a:ea typeface="DX하늘구름" panose="02020600000000000000" pitchFamily="18" charset="-127"/>
              </a:endParaRPr>
            </a:p>
            <a:p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Mileage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15</a:t>
              </a:r>
            </a:p>
            <a:p>
              <a:endParaRPr lang="en-US" altLang="ko-KR" sz="1200" dirty="0">
                <a:latin typeface="DX하늘구름" panose="02020600000000000000" pitchFamily="18" charset="-127"/>
                <a:ea typeface="DX하늘구름" panose="02020600000000000000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2C63B8E-9D68-43D7-B7F5-94F63F936F4A}"/>
              </a:ext>
            </a:extLst>
          </p:cNvPr>
          <p:cNvSpPr txBox="1"/>
          <p:nvPr/>
        </p:nvSpPr>
        <p:spPr>
          <a:xfrm>
            <a:off x="123640" y="4812321"/>
            <a:ext cx="4008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"/>
                <a:ea typeface="G마켓 산스 TTF Medium" panose="02000000000000000000" pitchFamily="2" charset="-127"/>
              </a:rPr>
              <a:t>카테고리에서 각자 목표를 </a:t>
            </a:r>
            <a:endParaRPr lang="en-US" altLang="ko-KR" dirty="0">
              <a:solidFill>
                <a:schemeClr val="bg1"/>
              </a:solidFill>
              <a:latin typeface="G마켓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G마켓"/>
                <a:ea typeface="G마켓 산스 TTF Medium" panose="02000000000000000000" pitchFamily="2" charset="-127"/>
              </a:rPr>
              <a:t>설정한 후 사진인증을 통해 </a:t>
            </a:r>
            <a:endParaRPr lang="en-US" altLang="ko-KR" dirty="0">
              <a:solidFill>
                <a:schemeClr val="bg1"/>
              </a:solidFill>
              <a:latin typeface="G마켓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G마켓"/>
                <a:ea typeface="G마켓 산스 TTF Medium" panose="02000000000000000000" pitchFamily="2" charset="-127"/>
              </a:rPr>
              <a:t>완료 인증</a:t>
            </a:r>
            <a:r>
              <a:rPr lang="en-US" altLang="ko-KR" dirty="0">
                <a:solidFill>
                  <a:schemeClr val="bg1"/>
                </a:solidFill>
                <a:latin typeface="G마켓"/>
                <a:ea typeface="G마켓 산스 TTF Medium" panose="02000000000000000000" pitchFamily="2" charset="-127"/>
              </a:rPr>
              <a:t> -&gt; </a:t>
            </a:r>
            <a:r>
              <a:rPr lang="ko-KR" altLang="en-US" dirty="0">
                <a:solidFill>
                  <a:schemeClr val="bg1"/>
                </a:solidFill>
                <a:latin typeface="G마켓"/>
                <a:ea typeface="G마켓 산스 TTF Medium" panose="02000000000000000000" pitchFamily="2" charset="-127"/>
              </a:rPr>
              <a:t>마일리지 적립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18CF32-F0CF-4C5A-A5CA-AE0E7F922BBE}"/>
              </a:ext>
            </a:extLst>
          </p:cNvPr>
          <p:cNvSpPr txBox="1"/>
          <p:nvPr/>
        </p:nvSpPr>
        <p:spPr>
          <a:xfrm>
            <a:off x="435641" y="295883"/>
            <a:ext cx="352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하늘구름" panose="02020600000000000000" pitchFamily="18" charset="-127"/>
                <a:ea typeface="DX하늘구름" panose="02020600000000000000" pitchFamily="18" charset="-127"/>
              </a:rPr>
              <a:t>아이디어 상세설명</a:t>
            </a:r>
            <a:endParaRPr lang="ko-KR" altLang="en-US" sz="24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913BC2-93FE-4603-8B96-B3CFA0EB66B7}"/>
              </a:ext>
            </a:extLst>
          </p:cNvPr>
          <p:cNvSpPr txBox="1"/>
          <p:nvPr/>
        </p:nvSpPr>
        <p:spPr>
          <a:xfrm>
            <a:off x="435641" y="820317"/>
            <a:ext cx="307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베짱이 모드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F2160A2-3F8A-4BA3-9677-3B961ED6810C}"/>
              </a:ext>
            </a:extLst>
          </p:cNvPr>
          <p:cNvSpPr/>
          <p:nvPr/>
        </p:nvSpPr>
        <p:spPr>
          <a:xfrm>
            <a:off x="340592" y="295883"/>
            <a:ext cx="71296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6F216F3-4981-44B9-A922-6EEC310E146A}"/>
              </a:ext>
            </a:extLst>
          </p:cNvPr>
          <p:cNvSpPr/>
          <p:nvPr/>
        </p:nvSpPr>
        <p:spPr>
          <a:xfrm>
            <a:off x="2570300" y="827937"/>
            <a:ext cx="668221" cy="316886"/>
          </a:xfrm>
          <a:prstGeom prst="roundRect">
            <a:avLst>
              <a:gd name="adj" fmla="val 34971"/>
            </a:avLst>
          </a:prstGeom>
          <a:solidFill>
            <a:schemeClr val="bg1"/>
          </a:solidFill>
          <a:ln>
            <a:noFill/>
          </a:ln>
          <a:effectLst>
            <a:innerShdw blurRad="25400" dist="25400" dir="27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미술</a:t>
            </a:r>
            <a:endParaRPr lang="ko-KR" altLang="en-US" sz="1600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272669-4257-48C3-AB20-136C5525176D}"/>
              </a:ext>
            </a:extLst>
          </p:cNvPr>
          <p:cNvSpPr/>
          <p:nvPr/>
        </p:nvSpPr>
        <p:spPr>
          <a:xfrm>
            <a:off x="1846331" y="827937"/>
            <a:ext cx="668221" cy="316886"/>
          </a:xfrm>
          <a:prstGeom prst="roundRect">
            <a:avLst>
              <a:gd name="adj" fmla="val 34971"/>
            </a:avLst>
          </a:prstGeom>
          <a:solidFill>
            <a:schemeClr val="bg1"/>
          </a:solidFill>
          <a:ln>
            <a:noFill/>
          </a:ln>
          <a:effectLst>
            <a:innerShdw blurRad="25400" dist="25400" dir="27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음악</a:t>
            </a:r>
            <a:endParaRPr lang="ko-KR" altLang="en-US" sz="1600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97196A2-17C7-4332-B75B-31747C822AFD}"/>
              </a:ext>
            </a:extLst>
          </p:cNvPr>
          <p:cNvSpPr/>
          <p:nvPr/>
        </p:nvSpPr>
        <p:spPr>
          <a:xfrm>
            <a:off x="3294269" y="827937"/>
            <a:ext cx="668221" cy="316886"/>
          </a:xfrm>
          <a:prstGeom prst="roundRect">
            <a:avLst>
              <a:gd name="adj" fmla="val 34971"/>
            </a:avLst>
          </a:prstGeom>
          <a:solidFill>
            <a:schemeClr val="bg1"/>
          </a:solidFill>
          <a:ln>
            <a:noFill/>
          </a:ln>
          <a:effectLst>
            <a:innerShdw blurRad="25400" dist="25400" dir="27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체육</a:t>
            </a:r>
            <a:endParaRPr lang="ko-KR" altLang="en-US" sz="16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95E596C-02E3-497A-891F-FD6B20EBA781}"/>
              </a:ext>
            </a:extLst>
          </p:cNvPr>
          <p:cNvSpPr/>
          <p:nvPr/>
        </p:nvSpPr>
        <p:spPr>
          <a:xfrm>
            <a:off x="4018238" y="827937"/>
            <a:ext cx="668221" cy="316886"/>
          </a:xfrm>
          <a:prstGeom prst="roundRect">
            <a:avLst>
              <a:gd name="adj" fmla="val 34971"/>
            </a:avLst>
          </a:prstGeom>
          <a:solidFill>
            <a:schemeClr val="bg1"/>
          </a:solidFill>
          <a:ln>
            <a:noFill/>
          </a:ln>
          <a:effectLst>
            <a:innerShdw blurRad="25400" dist="25400" dir="2700000">
              <a:prstClr val="black">
                <a:alpha val="3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0410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사각형: 잘린 대각선 방향 모서리 45">
            <a:extLst>
              <a:ext uri="{FF2B5EF4-FFF2-40B4-BE49-F238E27FC236}">
                <a16:creationId xmlns:a16="http://schemas.microsoft.com/office/drawing/2014/main" id="{5DC679C4-426C-4AFB-94B0-13ABD5B94937}"/>
              </a:ext>
            </a:extLst>
          </p:cNvPr>
          <p:cNvSpPr/>
          <p:nvPr/>
        </p:nvSpPr>
        <p:spPr>
          <a:xfrm>
            <a:off x="8575263" y="3956254"/>
            <a:ext cx="3451599" cy="2389751"/>
          </a:xfrm>
          <a:prstGeom prst="snip2DiagRect">
            <a:avLst/>
          </a:prstGeom>
          <a:solidFill>
            <a:srgbClr val="FFC57D"/>
          </a:solidFill>
          <a:ln>
            <a:solidFill>
              <a:srgbClr val="FFC57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잘린 대각선 방향 모서리 43">
            <a:extLst>
              <a:ext uri="{FF2B5EF4-FFF2-40B4-BE49-F238E27FC236}">
                <a16:creationId xmlns:a16="http://schemas.microsoft.com/office/drawing/2014/main" id="{280750A3-99D3-4A83-BB7B-C08A08951DD8}"/>
              </a:ext>
            </a:extLst>
          </p:cNvPr>
          <p:cNvSpPr/>
          <p:nvPr/>
        </p:nvSpPr>
        <p:spPr>
          <a:xfrm>
            <a:off x="8465284" y="1038913"/>
            <a:ext cx="3451599" cy="2389751"/>
          </a:xfrm>
          <a:prstGeom prst="snip2DiagRect">
            <a:avLst/>
          </a:prstGeom>
          <a:solidFill>
            <a:srgbClr val="FFC57D"/>
          </a:solidFill>
          <a:ln>
            <a:solidFill>
              <a:srgbClr val="FFC57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CB59E0-A169-4327-B526-B0F6D786351B}"/>
              </a:ext>
            </a:extLst>
          </p:cNvPr>
          <p:cNvSpPr/>
          <p:nvPr/>
        </p:nvSpPr>
        <p:spPr>
          <a:xfrm>
            <a:off x="-68494" y="-89069"/>
            <a:ext cx="3286942" cy="7370618"/>
          </a:xfrm>
          <a:prstGeom prst="rect">
            <a:avLst/>
          </a:prstGeom>
          <a:solidFill>
            <a:srgbClr val="7E93EB"/>
          </a:solidFill>
          <a:ln>
            <a:solidFill>
              <a:srgbClr val="7E93E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332A2-A8AC-4F66-BEA6-3EC70BE28558}"/>
              </a:ext>
            </a:extLst>
          </p:cNvPr>
          <p:cNvSpPr txBox="1"/>
          <p:nvPr/>
        </p:nvSpPr>
        <p:spPr>
          <a:xfrm>
            <a:off x="271780" y="1841914"/>
            <a:ext cx="266273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커뮤니티에서 </a:t>
            </a:r>
            <a:r>
              <a:rPr lang="en-US" altLang="ko-KR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단기 교육이나 </a:t>
            </a:r>
            <a:endParaRPr lang="en-US" altLang="ko-KR" sz="24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spcBef>
                <a:spcPts val="12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멘토가 필요한    유저들과 </a:t>
            </a:r>
            <a:endParaRPr lang="en-US" altLang="ko-KR" sz="24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spcBef>
                <a:spcPts val="1200"/>
              </a:spcBef>
            </a:pPr>
            <a:endParaRPr lang="en-US" altLang="ko-KR" sz="24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spcBef>
                <a:spcPts val="12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도움을 줄 수 있는 유저를 매칭하는 서비스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83F03C-9401-43AD-A654-4A6F97F1A418}"/>
              </a:ext>
            </a:extLst>
          </p:cNvPr>
          <p:cNvGrpSpPr/>
          <p:nvPr/>
        </p:nvGrpSpPr>
        <p:grpSpPr>
          <a:xfrm>
            <a:off x="3247842" y="1034547"/>
            <a:ext cx="4908159" cy="4632213"/>
            <a:chOff x="2449010" y="1342324"/>
            <a:chExt cx="5683622" cy="4614069"/>
          </a:xfrm>
        </p:grpSpPr>
        <p:pic>
          <p:nvPicPr>
            <p:cNvPr id="15" name="그래픽 14" descr="여성 교수 단색으로 채워진">
              <a:extLst>
                <a:ext uri="{FF2B5EF4-FFF2-40B4-BE49-F238E27FC236}">
                  <a16:creationId xmlns:a16="http://schemas.microsoft.com/office/drawing/2014/main" id="{D65EE045-F945-403A-8681-F1B4B8644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08781" y="1342324"/>
              <a:ext cx="1338700" cy="1366747"/>
            </a:xfrm>
            <a:prstGeom prst="rect">
              <a:avLst/>
            </a:prstGeom>
          </p:spPr>
        </p:pic>
        <p:pic>
          <p:nvPicPr>
            <p:cNvPr id="17" name="그래픽 16" descr="남성 지휘자 단색으로 채워진">
              <a:extLst>
                <a:ext uri="{FF2B5EF4-FFF2-40B4-BE49-F238E27FC236}">
                  <a16:creationId xmlns:a16="http://schemas.microsoft.com/office/drawing/2014/main" id="{D58AB988-6ECB-47E4-8145-4945EDBB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55945" y="4411255"/>
              <a:ext cx="1410675" cy="144023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120F288-B0CF-4B8B-8DA1-880091B66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010" y="2638022"/>
              <a:ext cx="2062759" cy="2105977"/>
            </a:xfrm>
            <a:prstGeom prst="rect">
              <a:avLst/>
            </a:prstGeom>
          </p:spPr>
        </p:pic>
        <p:sp>
          <p:nvSpPr>
            <p:cNvPr id="28" name="화살표: 위로 굽음 27">
              <a:extLst>
                <a:ext uri="{FF2B5EF4-FFF2-40B4-BE49-F238E27FC236}">
                  <a16:creationId xmlns:a16="http://schemas.microsoft.com/office/drawing/2014/main" id="{3EC9FCDD-FB15-4834-A403-60A214ACBF22}"/>
                </a:ext>
              </a:extLst>
            </p:cNvPr>
            <p:cNvSpPr/>
            <p:nvPr/>
          </p:nvSpPr>
          <p:spPr>
            <a:xfrm rot="10800000">
              <a:off x="3163794" y="1944417"/>
              <a:ext cx="3155725" cy="932845"/>
            </a:xfrm>
            <a:prstGeom prst="bentUpArrow">
              <a:avLst>
                <a:gd name="adj1" fmla="val 12049"/>
                <a:gd name="adj2" fmla="val 16540"/>
                <a:gd name="adj3" fmla="val 25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화살표: 위로 굽음 29">
              <a:extLst>
                <a:ext uri="{FF2B5EF4-FFF2-40B4-BE49-F238E27FC236}">
                  <a16:creationId xmlns:a16="http://schemas.microsoft.com/office/drawing/2014/main" id="{53A302E3-6400-4636-8A8A-B248D3556C5F}"/>
                </a:ext>
              </a:extLst>
            </p:cNvPr>
            <p:cNvSpPr/>
            <p:nvPr/>
          </p:nvSpPr>
          <p:spPr>
            <a:xfrm rot="5400000" flipH="1">
              <a:off x="4635957" y="1222231"/>
              <a:ext cx="600781" cy="2608482"/>
            </a:xfrm>
            <a:prstGeom prst="bentUpArrow">
              <a:avLst>
                <a:gd name="adj1" fmla="val 19697"/>
                <a:gd name="adj2" fmla="val 15638"/>
                <a:gd name="adj3" fmla="val 25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화살표: 위로 굽음 30">
              <a:extLst>
                <a:ext uri="{FF2B5EF4-FFF2-40B4-BE49-F238E27FC236}">
                  <a16:creationId xmlns:a16="http://schemas.microsoft.com/office/drawing/2014/main" id="{36A530EC-2AAC-48C2-B9A0-8894D0FE70F2}"/>
                </a:ext>
              </a:extLst>
            </p:cNvPr>
            <p:cNvSpPr/>
            <p:nvPr/>
          </p:nvSpPr>
          <p:spPr>
            <a:xfrm rot="5400000">
              <a:off x="4234312" y="3646290"/>
              <a:ext cx="1254665" cy="3155726"/>
            </a:xfrm>
            <a:prstGeom prst="bentUpArrow">
              <a:avLst>
                <a:gd name="adj1" fmla="val 7711"/>
                <a:gd name="adj2" fmla="val 12999"/>
                <a:gd name="adj3" fmla="val 1972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위로 굽음 31">
              <a:extLst>
                <a:ext uri="{FF2B5EF4-FFF2-40B4-BE49-F238E27FC236}">
                  <a16:creationId xmlns:a16="http://schemas.microsoft.com/office/drawing/2014/main" id="{2EAA3215-BB9D-44FF-B536-57E6EBF84309}"/>
                </a:ext>
              </a:extLst>
            </p:cNvPr>
            <p:cNvSpPr/>
            <p:nvPr/>
          </p:nvSpPr>
          <p:spPr>
            <a:xfrm rot="10800000" flipV="1">
              <a:off x="3470849" y="4596818"/>
              <a:ext cx="2937128" cy="804874"/>
            </a:xfrm>
            <a:prstGeom prst="bentUpArrow">
              <a:avLst>
                <a:gd name="adj1" fmla="val 12049"/>
                <a:gd name="adj2" fmla="val 21226"/>
                <a:gd name="adj3" fmla="val 25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위쪽 모서리 28">
              <a:extLst>
                <a:ext uri="{FF2B5EF4-FFF2-40B4-BE49-F238E27FC236}">
                  <a16:creationId xmlns:a16="http://schemas.microsoft.com/office/drawing/2014/main" id="{C979DCDD-3B74-4AC6-89B3-26494583221E}"/>
                </a:ext>
              </a:extLst>
            </p:cNvPr>
            <p:cNvSpPr/>
            <p:nvPr/>
          </p:nvSpPr>
          <p:spPr>
            <a:xfrm>
              <a:off x="2708796" y="4175968"/>
              <a:ext cx="1578156" cy="345907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사용자</a:t>
              </a:r>
            </a:p>
          </p:txBody>
        </p:sp>
        <p:sp>
          <p:nvSpPr>
            <p:cNvPr id="34" name="사각형: 둥근 위쪽 모서리 33">
              <a:extLst>
                <a:ext uri="{FF2B5EF4-FFF2-40B4-BE49-F238E27FC236}">
                  <a16:creationId xmlns:a16="http://schemas.microsoft.com/office/drawing/2014/main" id="{89A2A838-93B7-4FE7-8E14-DF2F41C9FCB2}"/>
                </a:ext>
              </a:extLst>
            </p:cNvPr>
            <p:cNvSpPr/>
            <p:nvPr/>
          </p:nvSpPr>
          <p:spPr>
            <a:xfrm>
              <a:off x="6369917" y="2556555"/>
              <a:ext cx="1578156" cy="345907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전문 멘토</a:t>
              </a:r>
            </a:p>
          </p:txBody>
        </p:sp>
        <p:sp>
          <p:nvSpPr>
            <p:cNvPr id="35" name="사각형: 둥근 위쪽 모서리 34">
              <a:extLst>
                <a:ext uri="{FF2B5EF4-FFF2-40B4-BE49-F238E27FC236}">
                  <a16:creationId xmlns:a16="http://schemas.microsoft.com/office/drawing/2014/main" id="{8359E105-DF88-42A3-A55E-09CE4938C21D}"/>
                </a:ext>
              </a:extLst>
            </p:cNvPr>
            <p:cNvSpPr/>
            <p:nvPr/>
          </p:nvSpPr>
          <p:spPr>
            <a:xfrm>
              <a:off x="6554476" y="5610486"/>
              <a:ext cx="1578156" cy="345907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DX하늘구름" panose="02020600000000000000" pitchFamily="18" charset="-127"/>
                  <a:ea typeface="DX하늘구름" panose="02020600000000000000" pitchFamily="18" charset="-127"/>
                </a:rPr>
                <a:t>일반 멘토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5D633A5-2C14-4DEC-8A79-E847B4AF8000}"/>
              </a:ext>
            </a:extLst>
          </p:cNvPr>
          <p:cNvSpPr txBox="1"/>
          <p:nvPr/>
        </p:nvSpPr>
        <p:spPr>
          <a:xfrm>
            <a:off x="8575324" y="1339169"/>
            <a:ext cx="3241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분야에 대해 면허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사업자 등록을 한 멘토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1589C6-A855-49CE-9EEF-E48D3BE7AA01}"/>
              </a:ext>
            </a:extLst>
          </p:cNvPr>
          <p:cNvSpPr txBox="1"/>
          <p:nvPr/>
        </p:nvSpPr>
        <p:spPr>
          <a:xfrm>
            <a:off x="8740954" y="4281848"/>
            <a:ext cx="284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 배지와 자격증이 있는 멘토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5AC1B6-6875-4D6B-B940-2A92C479371F}"/>
              </a:ext>
            </a:extLst>
          </p:cNvPr>
          <p:cNvSpPr txBox="1"/>
          <p:nvPr/>
        </p:nvSpPr>
        <p:spPr>
          <a:xfrm>
            <a:off x="8575324" y="2124724"/>
            <a:ext cx="3241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교육에 대해 수강료 가격을 설정할 수 있고 실제 거래를 할 수 있음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3FDBC0-307A-4B26-B626-27164CC2750D}"/>
              </a:ext>
            </a:extLst>
          </p:cNvPr>
          <p:cNvSpPr txBox="1"/>
          <p:nvPr/>
        </p:nvSpPr>
        <p:spPr>
          <a:xfrm>
            <a:off x="8740954" y="5087611"/>
            <a:ext cx="3086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지식인과 같이 교육이나 문제해결에 도움을 주고 멘티가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승인할 시 마일리지 제공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50118" y="1156549"/>
            <a:ext cx="152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교육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, </a:t>
            </a:r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수업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90569" y="2239377"/>
            <a:ext cx="167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수강료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마일리지 할인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33764" y="4524836"/>
            <a:ext cx="152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문제 해결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33763" y="5599769"/>
            <a:ext cx="152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마일리지</a:t>
            </a:r>
          </a:p>
        </p:txBody>
      </p:sp>
      <p:sp>
        <p:nvSpPr>
          <p:cNvPr id="3" name="위쪽 화살표 2"/>
          <p:cNvSpPr/>
          <p:nvPr/>
        </p:nvSpPr>
        <p:spPr>
          <a:xfrm flipV="1">
            <a:off x="7292049" y="2885708"/>
            <a:ext cx="251132" cy="117469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044494" y="3328907"/>
            <a:ext cx="152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전문 수업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F7FCCF-CDF2-4AA2-9373-381466A280A7}"/>
              </a:ext>
            </a:extLst>
          </p:cNvPr>
          <p:cNvSpPr txBox="1"/>
          <p:nvPr/>
        </p:nvSpPr>
        <p:spPr>
          <a:xfrm>
            <a:off x="435641" y="295883"/>
            <a:ext cx="292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아이디어 상세설명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9E10D6-3291-4758-A555-8539C17B0DC1}"/>
              </a:ext>
            </a:extLst>
          </p:cNvPr>
          <p:cNvSpPr txBox="1"/>
          <p:nvPr/>
        </p:nvSpPr>
        <p:spPr>
          <a:xfrm>
            <a:off x="435640" y="820317"/>
            <a:ext cx="263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원데이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클래스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15251A-9172-4E4C-8A6B-5F0F82010717}"/>
              </a:ext>
            </a:extLst>
          </p:cNvPr>
          <p:cNvSpPr/>
          <p:nvPr/>
        </p:nvSpPr>
        <p:spPr>
          <a:xfrm>
            <a:off x="340591" y="295883"/>
            <a:ext cx="6116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530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D2DAFF"/>
          </a:solidFill>
          <a:ln>
            <a:solidFill>
              <a:srgbClr val="D2D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대각선 방향 모서리 29">
            <a:extLst>
              <a:ext uri="{FF2B5EF4-FFF2-40B4-BE49-F238E27FC236}">
                <a16:creationId xmlns:a16="http://schemas.microsoft.com/office/drawing/2014/main" id="{2093325B-6F64-4AAB-BC4B-AEB3BF6F2736}"/>
              </a:ext>
            </a:extLst>
          </p:cNvPr>
          <p:cNvSpPr/>
          <p:nvPr/>
        </p:nvSpPr>
        <p:spPr>
          <a:xfrm>
            <a:off x="8174970" y="1551874"/>
            <a:ext cx="3190363" cy="4597400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대각선 방향 모서리 30">
            <a:extLst>
              <a:ext uri="{FF2B5EF4-FFF2-40B4-BE49-F238E27FC236}">
                <a16:creationId xmlns:a16="http://schemas.microsoft.com/office/drawing/2014/main" id="{10CDAB47-48C9-443D-8AAB-AACDD603C67B}"/>
              </a:ext>
            </a:extLst>
          </p:cNvPr>
          <p:cNvSpPr/>
          <p:nvPr/>
        </p:nvSpPr>
        <p:spPr>
          <a:xfrm>
            <a:off x="8276568" y="1640443"/>
            <a:ext cx="2987163" cy="4402043"/>
          </a:xfrm>
          <a:prstGeom prst="round2DiagRect">
            <a:avLst/>
          </a:prstGeom>
          <a:solidFill>
            <a:schemeClr val="tx1">
              <a:alpha val="25000"/>
            </a:schemeClr>
          </a:solidFill>
          <a:ln>
            <a:solidFill>
              <a:schemeClr val="bg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대각선 방향 모서리 6">
            <a:extLst>
              <a:ext uri="{FF2B5EF4-FFF2-40B4-BE49-F238E27FC236}">
                <a16:creationId xmlns:a16="http://schemas.microsoft.com/office/drawing/2014/main" id="{2984FE09-A2DD-4FC7-BED5-09AC1442733A}"/>
              </a:ext>
            </a:extLst>
          </p:cNvPr>
          <p:cNvSpPr/>
          <p:nvPr/>
        </p:nvSpPr>
        <p:spPr>
          <a:xfrm>
            <a:off x="939811" y="1666174"/>
            <a:ext cx="3190363" cy="4483100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CF1BDED0-068C-4457-9A6C-76D9947E22C5}"/>
              </a:ext>
            </a:extLst>
          </p:cNvPr>
          <p:cNvSpPr/>
          <p:nvPr/>
        </p:nvSpPr>
        <p:spPr>
          <a:xfrm>
            <a:off x="1041410" y="1742374"/>
            <a:ext cx="2987163" cy="4330700"/>
          </a:xfrm>
          <a:prstGeom prst="round2Diag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610F450F-6F39-4A80-A35B-3E2E78DBB40D}"/>
              </a:ext>
            </a:extLst>
          </p:cNvPr>
          <p:cNvSpPr/>
          <p:nvPr/>
        </p:nvSpPr>
        <p:spPr>
          <a:xfrm>
            <a:off x="1029867" y="1780474"/>
            <a:ext cx="2987163" cy="4292600"/>
          </a:xfrm>
          <a:prstGeom prst="round2DiagRect">
            <a:avLst/>
          </a:prstGeom>
          <a:solidFill>
            <a:schemeClr val="tx1">
              <a:alpha val="25000"/>
            </a:schemeClr>
          </a:solidFill>
          <a:ln>
            <a:solidFill>
              <a:schemeClr val="bg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97F56-4B92-45B8-9952-74227C36C482}"/>
              </a:ext>
            </a:extLst>
          </p:cNvPr>
          <p:cNvSpPr txBox="1"/>
          <p:nvPr/>
        </p:nvSpPr>
        <p:spPr>
          <a:xfrm>
            <a:off x="1527829" y="2588650"/>
            <a:ext cx="25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부가서비스 사용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68A5F52-2EE3-414D-B8B4-DB0545583863}"/>
              </a:ext>
            </a:extLst>
          </p:cNvPr>
          <p:cNvSpPr/>
          <p:nvPr/>
        </p:nvSpPr>
        <p:spPr>
          <a:xfrm>
            <a:off x="1269426" y="4960744"/>
            <a:ext cx="253113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커스텀 배지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C863E2-82E1-400D-B23A-A97CF507F59D}"/>
              </a:ext>
            </a:extLst>
          </p:cNvPr>
          <p:cNvSpPr/>
          <p:nvPr/>
        </p:nvSpPr>
        <p:spPr>
          <a:xfrm>
            <a:off x="1269426" y="4418653"/>
            <a:ext cx="253113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커스텀 테마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D045246-91DD-4EED-9699-F3B9AA10B8AA}"/>
              </a:ext>
            </a:extLst>
          </p:cNvPr>
          <p:cNvSpPr/>
          <p:nvPr/>
        </p:nvSpPr>
        <p:spPr>
          <a:xfrm>
            <a:off x="1257883" y="5502835"/>
            <a:ext cx="253113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나만의 </a:t>
            </a:r>
            <a:r>
              <a:rPr lang="ko-KR" altLang="en-US" sz="14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티어</a:t>
            </a:r>
            <a:r>
              <a: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배지 꾸미기</a:t>
            </a:r>
          </a:p>
        </p:txBody>
      </p:sp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C945CA92-3B1D-484B-8F82-B77D48EEB323}"/>
              </a:ext>
            </a:extLst>
          </p:cNvPr>
          <p:cNvSpPr/>
          <p:nvPr/>
        </p:nvSpPr>
        <p:spPr>
          <a:xfrm>
            <a:off x="4512362" y="1589974"/>
            <a:ext cx="3190363" cy="4559300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대각선 방향 모서리 15">
            <a:extLst>
              <a:ext uri="{FF2B5EF4-FFF2-40B4-BE49-F238E27FC236}">
                <a16:creationId xmlns:a16="http://schemas.microsoft.com/office/drawing/2014/main" id="{CC069D95-4D90-441F-B1A7-813002ACD5DB}"/>
              </a:ext>
            </a:extLst>
          </p:cNvPr>
          <p:cNvSpPr/>
          <p:nvPr/>
        </p:nvSpPr>
        <p:spPr>
          <a:xfrm>
            <a:off x="4613961" y="1666174"/>
            <a:ext cx="2987163" cy="4406900"/>
          </a:xfrm>
          <a:prstGeom prst="round2Diag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21B1207B-759E-4C7F-BB30-E2DB172F27D0}"/>
              </a:ext>
            </a:extLst>
          </p:cNvPr>
          <p:cNvSpPr/>
          <p:nvPr/>
        </p:nvSpPr>
        <p:spPr>
          <a:xfrm>
            <a:off x="4602418" y="1685224"/>
            <a:ext cx="2987163" cy="4387850"/>
          </a:xfrm>
          <a:prstGeom prst="round2DiagRect">
            <a:avLst/>
          </a:prstGeom>
          <a:solidFill>
            <a:schemeClr val="tx1">
              <a:alpha val="25000"/>
            </a:schemeClr>
          </a:solidFill>
          <a:ln>
            <a:solidFill>
              <a:schemeClr val="bg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B2EF39-71B3-44BF-9E48-AAD063D7FBBC}"/>
              </a:ext>
            </a:extLst>
          </p:cNvPr>
          <p:cNvSpPr txBox="1"/>
          <p:nvPr/>
        </p:nvSpPr>
        <p:spPr>
          <a:xfrm>
            <a:off x="4845912" y="2588650"/>
            <a:ext cx="2766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원데이</a:t>
            </a:r>
            <a:r>
              <a:rPr lang="ko-KR" altLang="en-US" sz="32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클래스 할인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D3E68C-800B-47BF-BBB5-612336E00DC7}"/>
              </a:ext>
            </a:extLst>
          </p:cNvPr>
          <p:cNvSpPr/>
          <p:nvPr/>
        </p:nvSpPr>
        <p:spPr>
          <a:xfrm>
            <a:off x="4841977" y="5502835"/>
            <a:ext cx="253113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가격의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1/10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32C2F1-DE09-4430-801F-5650B070B3EC}"/>
              </a:ext>
            </a:extLst>
          </p:cNvPr>
          <p:cNvSpPr/>
          <p:nvPr/>
        </p:nvSpPr>
        <p:spPr>
          <a:xfrm>
            <a:off x="4841977" y="4418653"/>
            <a:ext cx="253113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원데이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클래스 수강료 할인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8F457E3-FB1A-445A-A33F-CDDA3590BD58}"/>
              </a:ext>
            </a:extLst>
          </p:cNvPr>
          <p:cNvSpPr/>
          <p:nvPr/>
        </p:nvSpPr>
        <p:spPr>
          <a:xfrm>
            <a:off x="4841977" y="4960744"/>
            <a:ext cx="253113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</a:t>
            </a:r>
            <a:r>
              <a:rPr lang="ko-KR" altLang="en-US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굿즈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구매</a:t>
            </a:r>
          </a:p>
        </p:txBody>
      </p:sp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A1E94E30-9A23-43A2-A9B4-C872EA06BC35}"/>
              </a:ext>
            </a:extLst>
          </p:cNvPr>
          <p:cNvSpPr/>
          <p:nvPr/>
        </p:nvSpPr>
        <p:spPr>
          <a:xfrm>
            <a:off x="8276569" y="1628074"/>
            <a:ext cx="2987163" cy="4422712"/>
          </a:xfrm>
          <a:prstGeom prst="round2Diag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66661-BDEF-41E1-A19D-7A2C2C54418E}"/>
              </a:ext>
            </a:extLst>
          </p:cNvPr>
          <p:cNvSpPr txBox="1"/>
          <p:nvPr/>
        </p:nvSpPr>
        <p:spPr>
          <a:xfrm>
            <a:off x="8672932" y="2588650"/>
            <a:ext cx="25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전문 멘토의 광고 게재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15ED1E9-5A04-49D9-B36F-7913447D3000}"/>
              </a:ext>
            </a:extLst>
          </p:cNvPr>
          <p:cNvSpPr/>
          <p:nvPr/>
        </p:nvSpPr>
        <p:spPr>
          <a:xfrm>
            <a:off x="8619460" y="5502835"/>
            <a:ext cx="2531130" cy="317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상위 노출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DE42CF-4BB6-4372-9C10-7FE64AED3852}"/>
              </a:ext>
            </a:extLst>
          </p:cNvPr>
          <p:cNvSpPr txBox="1"/>
          <p:nvPr/>
        </p:nvSpPr>
        <p:spPr>
          <a:xfrm>
            <a:off x="435641" y="295883"/>
            <a:ext cx="3300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하늘구름" panose="02020600000000000000" pitchFamily="18" charset="-127"/>
                <a:ea typeface="DX하늘구름" panose="02020600000000000000" pitchFamily="18" charset="-127"/>
              </a:rPr>
              <a:t>아이디어 상세설명</a:t>
            </a:r>
            <a:endParaRPr lang="ko-KR" altLang="en-US" sz="24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EF04B2-1818-4A99-8375-5062D76A84C6}"/>
              </a:ext>
            </a:extLst>
          </p:cNvPr>
          <p:cNvSpPr txBox="1"/>
          <p:nvPr/>
        </p:nvSpPr>
        <p:spPr>
          <a:xfrm>
            <a:off x="435640" y="820317"/>
            <a:ext cx="263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마일리지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BD87D8-17CF-44CD-B562-3FEA5EF00743}"/>
              </a:ext>
            </a:extLst>
          </p:cNvPr>
          <p:cNvSpPr/>
          <p:nvPr/>
        </p:nvSpPr>
        <p:spPr>
          <a:xfrm>
            <a:off x="340591" y="295883"/>
            <a:ext cx="6116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567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0775" y="1057082"/>
            <a:ext cx="1194691" cy="1194691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73016" y="3900381"/>
            <a:ext cx="4114286" cy="1715246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36796" y="3533043"/>
            <a:ext cx="1715209" cy="1715209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30158" y="4817042"/>
            <a:ext cx="4114286" cy="1597169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CE8B21-FBC8-4971-86E1-E0CFE038E3AA}"/>
              </a:ext>
            </a:extLst>
          </p:cNvPr>
          <p:cNvSpPr txBox="1"/>
          <p:nvPr/>
        </p:nvSpPr>
        <p:spPr>
          <a:xfrm flipH="1">
            <a:off x="4447745" y="1549400"/>
            <a:ext cx="3296510" cy="213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defRPr/>
            </a:pPr>
            <a:r>
              <a:rPr lang="en-US" altLang="ko-KR" sz="13267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</a:p>
        </p:txBody>
      </p: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491A2984-EF45-431F-977D-C90A04D7F088}"/>
              </a:ext>
            </a:extLst>
          </p:cNvPr>
          <p:cNvGrpSpPr/>
          <p:nvPr/>
        </p:nvGrpSpPr>
        <p:grpSpPr>
          <a:xfrm>
            <a:off x="4064253" y="3549752"/>
            <a:ext cx="4063492" cy="491819"/>
            <a:chOff x="6095238" y="4979564"/>
            <a:chExt cx="6095238" cy="737728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6BE1C6B7-11C3-47F8-97FF-02FCD810C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36E808-80C2-48BC-93CE-372B0C9CA927}"/>
              </a:ext>
            </a:extLst>
          </p:cNvPr>
          <p:cNvSpPr txBox="1"/>
          <p:nvPr/>
        </p:nvSpPr>
        <p:spPr>
          <a:xfrm flipH="1">
            <a:off x="4372786" y="4262597"/>
            <a:ext cx="344642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lnSpc>
                <a:spcPct val="150000"/>
              </a:lnSpc>
              <a:defRPr/>
            </a:pPr>
            <a:r>
              <a:rPr lang="en-US" altLang="ko-KR" sz="3600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APP </a:t>
            </a:r>
            <a:r>
              <a:rPr lang="ko-KR" altLang="en-US" sz="3600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ko-KR" altLang="en-US" sz="2933" dirty="0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32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DC1C77-0E05-4AE4-B616-F65A4A8A9A0B}"/>
              </a:ext>
            </a:extLst>
          </p:cNvPr>
          <p:cNvSpPr/>
          <p:nvPr/>
        </p:nvSpPr>
        <p:spPr>
          <a:xfrm>
            <a:off x="6538173" y="5652504"/>
            <a:ext cx="4333027" cy="3762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5E3A88-257C-4A91-B9F4-84BBEEF47306}"/>
              </a:ext>
            </a:extLst>
          </p:cNvPr>
          <p:cNvSpPr/>
          <p:nvPr/>
        </p:nvSpPr>
        <p:spPr>
          <a:xfrm>
            <a:off x="6509474" y="3978572"/>
            <a:ext cx="4730025" cy="3762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98B780-BCC5-4546-9E0D-E26FDD9AEC56}"/>
              </a:ext>
            </a:extLst>
          </p:cNvPr>
          <p:cNvSpPr/>
          <p:nvPr/>
        </p:nvSpPr>
        <p:spPr>
          <a:xfrm>
            <a:off x="6509475" y="2316424"/>
            <a:ext cx="4166900" cy="3762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63492" y="-88889"/>
            <a:ext cx="12358435" cy="1536689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53675" y="380953"/>
            <a:ext cx="2505348" cy="491819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2495" y="4994199"/>
            <a:ext cx="1677720" cy="1095381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21978" y="5585811"/>
            <a:ext cx="4114286" cy="1913203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8902EC-9371-4CAE-8E0A-3242D7C23EDF}"/>
              </a:ext>
            </a:extLst>
          </p:cNvPr>
          <p:cNvSpPr txBox="1"/>
          <p:nvPr/>
        </p:nvSpPr>
        <p:spPr>
          <a:xfrm>
            <a:off x="6452017" y="36572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▶ 메인 홈 화면 ◀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0763CCF-CF65-4817-B2DD-01507066A20D}"/>
              </a:ext>
            </a:extLst>
          </p:cNvPr>
          <p:cNvCxnSpPr>
            <a:cxnSpLocks/>
          </p:cNvCxnSpPr>
          <p:nvPr/>
        </p:nvCxnSpPr>
        <p:spPr>
          <a:xfrm flipV="1">
            <a:off x="4887379" y="1975707"/>
            <a:ext cx="1447178" cy="813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CF9A20-22EC-4ECC-BB27-9FD071B024A0}"/>
              </a:ext>
            </a:extLst>
          </p:cNvPr>
          <p:cNvSpPr txBox="1"/>
          <p:nvPr/>
        </p:nvSpPr>
        <p:spPr>
          <a:xfrm>
            <a:off x="6452016" y="1656054"/>
            <a:ext cx="4281819" cy="11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필터 변경을 통해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개미와 베짱이 모드 구분</a:t>
            </a:r>
            <a:endParaRPr lang="en-US" altLang="ko-KR" sz="2133" b="1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중심의 간편한 모드 변경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99D9DDE-E168-482F-8A05-D60D47C2B6D1}"/>
              </a:ext>
            </a:extLst>
          </p:cNvPr>
          <p:cNvSpPr/>
          <p:nvPr/>
        </p:nvSpPr>
        <p:spPr>
          <a:xfrm>
            <a:off x="6232957" y="1929869"/>
            <a:ext cx="101600" cy="1079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EC6F68-3643-425F-8645-56266F8FB120}"/>
              </a:ext>
            </a:extLst>
          </p:cNvPr>
          <p:cNvSpPr txBox="1"/>
          <p:nvPr/>
        </p:nvSpPr>
        <p:spPr>
          <a:xfrm>
            <a:off x="6452017" y="3306230"/>
            <a:ext cx="5250625" cy="11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사용자 데이터 기반으로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인기 목표의 추천 기능 추가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설정에 대한 사용자의 부담 저하</a:t>
            </a:r>
            <a:endParaRPr lang="en-US" altLang="ko-KR" sz="2300" dirty="0">
              <a:solidFill>
                <a:schemeClr val="tx1">
                  <a:lumMod val="65000"/>
                  <a:lumOff val="3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39E7466-9CF2-45B0-AA2B-3AC45E1FA1CB}"/>
              </a:ext>
            </a:extLst>
          </p:cNvPr>
          <p:cNvSpPr/>
          <p:nvPr/>
        </p:nvSpPr>
        <p:spPr>
          <a:xfrm>
            <a:off x="6232957" y="5493652"/>
            <a:ext cx="101600" cy="1079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93013C-4280-45B3-B678-50D5B7B82B1E}"/>
              </a:ext>
            </a:extLst>
          </p:cNvPr>
          <p:cNvSpPr txBox="1"/>
          <p:nvPr/>
        </p:nvSpPr>
        <p:spPr>
          <a:xfrm>
            <a:off x="6452017" y="4989482"/>
            <a:ext cx="4556439" cy="11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개미</a:t>
            </a:r>
            <a:r>
              <a:rPr lang="en-US" altLang="ko-KR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/</a:t>
            </a:r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베짱이 모드의 카테고리 구분 카테고리 별 목표 상세 설정 가능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직관적이고 간편한 관리 기능 제공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320B84E-AF1B-4FA0-8876-0692B64FCB4F}"/>
              </a:ext>
            </a:extLst>
          </p:cNvPr>
          <p:cNvCxnSpPr>
            <a:cxnSpLocks/>
          </p:cNvCxnSpPr>
          <p:nvPr/>
        </p:nvCxnSpPr>
        <p:spPr>
          <a:xfrm flipH="1" flipV="1">
            <a:off x="5677685" y="5289550"/>
            <a:ext cx="570716" cy="2349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29D4BF-5C9C-4B7F-936E-8D84D466F0FE}"/>
              </a:ext>
            </a:extLst>
          </p:cNvPr>
          <p:cNvSpPr txBox="1"/>
          <p:nvPr/>
        </p:nvSpPr>
        <p:spPr>
          <a:xfrm>
            <a:off x="435641" y="295883"/>
            <a:ext cx="314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APP </a:t>
            </a:r>
            <a:r>
              <a:rPr lang="ko-KR" altLang="en-US" sz="24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실행화면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98194-7059-4B24-A254-F1736540F595}"/>
              </a:ext>
            </a:extLst>
          </p:cNvPr>
          <p:cNvSpPr/>
          <p:nvPr/>
        </p:nvSpPr>
        <p:spPr>
          <a:xfrm>
            <a:off x="340591" y="295883"/>
            <a:ext cx="9504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2042A3-3FE8-4FB7-802C-C0D348A742F2}"/>
              </a:ext>
            </a:extLst>
          </p:cNvPr>
          <p:cNvGrpSpPr/>
          <p:nvPr/>
        </p:nvGrpSpPr>
        <p:grpSpPr>
          <a:xfrm>
            <a:off x="1466429" y="1032469"/>
            <a:ext cx="3334794" cy="5892206"/>
            <a:chOff x="1476011" y="1012059"/>
            <a:chExt cx="3334794" cy="589220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9049866-F413-4A89-BBA3-026ECC8468E8}"/>
                </a:ext>
              </a:extLst>
            </p:cNvPr>
            <p:cNvSpPr/>
            <p:nvPr/>
          </p:nvSpPr>
          <p:spPr>
            <a:xfrm>
              <a:off x="1552585" y="1129291"/>
              <a:ext cx="3140320" cy="3356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6C427E2-49CB-430C-9443-910686BF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82666" y="1341168"/>
              <a:ext cx="3101098" cy="5503065"/>
            </a:xfrm>
            <a:prstGeom prst="rect">
              <a:avLst/>
            </a:prstGeom>
          </p:spPr>
        </p:pic>
        <p:pic>
          <p:nvPicPr>
            <p:cNvPr id="16" name="Object 20">
              <a:extLst>
                <a:ext uri="{FF2B5EF4-FFF2-40B4-BE49-F238E27FC236}">
                  <a16:creationId xmlns:a16="http://schemas.microsoft.com/office/drawing/2014/main" id="{EDF6D352-4C7B-4D47-989F-6EE209A33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34" b="80815" l="1259" r="98201">
                          <a14:foregroundMark x1="1439" y1="78183" x2="4496" y2="73090"/>
                          <a14:foregroundMark x1="4496" y1="73090" x2="360" y2="53650"/>
                          <a14:foregroundMark x1="360" y1="53650" x2="2698" y2="42954"/>
                          <a14:foregroundMark x1="2698" y1="42954" x2="1799" y2="16723"/>
                          <a14:foregroundMark x1="1799" y1="16723" x2="5036" y2="11460"/>
                          <a14:foregroundMark x1="5036" y1="11460" x2="4676" y2="6282"/>
                          <a14:foregroundMark x1="4676" y1="6282" x2="8453" y2="2207"/>
                          <a14:foregroundMark x1="8453" y1="2207" x2="20144" y2="679"/>
                          <a14:foregroundMark x1="20144" y1="679" x2="98561" y2="4499"/>
                          <a14:foregroundMark x1="98561" y1="4499" x2="97302" y2="80560"/>
                          <a14:foregroundMark x1="31835" y1="679" x2="43345" y2="2632"/>
                          <a14:foregroundMark x1="43345" y1="2632" x2="56475" y2="2716"/>
                          <a14:foregroundMark x1="56475" y1="2716" x2="86151" y2="934"/>
                          <a14:foregroundMark x1="2158" y1="2462" x2="1259" y2="80390"/>
                          <a14:foregroundMark x1="1259" y1="80390" x2="2518" y2="80815"/>
                          <a14:backgroundMark x1="12230" y1="7046" x2="15827" y2="6961"/>
                          <a14:backgroundMark x1="12050" y1="7810" x2="16007" y2="7810"/>
                          <a14:backgroundMark x1="12050" y1="8829" x2="16007" y2="8829"/>
                          <a14:backgroundMark x1="15827" y1="8574" x2="15647" y2="7131"/>
                          <a14:backgroundMark x1="12230" y1="6537" x2="11871" y2="6791"/>
                          <a14:backgroundMark x1="11511" y1="6791" x2="15468" y2="7131"/>
                          <a14:backgroundMark x1="15108" y1="6706" x2="17626" y2="7131"/>
                          <a14:backgroundMark x1="15108" y1="7046" x2="14568" y2="7470"/>
                          <a14:backgroundMark x1="15827" y1="7046" x2="16727" y2="7640"/>
                          <a14:backgroundMark x1="11511" y1="7301" x2="12230" y2="9168"/>
                          <a14:backgroundMark x1="83993" y1="6876" x2="85072" y2="8234"/>
                          <a14:backgroundMark x1="87410" y1="6961" x2="86691" y2="7046"/>
                          <a14:backgroundMark x1="83993" y1="6961" x2="89748" y2="6961"/>
                          <a14:backgroundMark x1="84353" y1="6791" x2="87050" y2="7216"/>
                          <a14:backgroundMark x1="86151" y1="8659" x2="86691" y2="8404"/>
                          <a14:backgroundMark x1="83633" y1="8574" x2="88309" y2="8574"/>
                          <a14:backgroundMark x1="85791" y1="7046" x2="89568" y2="6961"/>
                          <a14:backgroundMark x1="85252" y1="6791" x2="88309" y2="6791"/>
                        </a14:backgroundRemoval>
                      </a14:imgEffect>
                    </a14:imgLayer>
                  </a14:imgProps>
                </a:ext>
              </a:extLst>
            </a:blip>
            <a:srcRect b="20992"/>
            <a:stretch/>
          </p:blipFill>
          <p:spPr>
            <a:xfrm>
              <a:off x="1476011" y="1012059"/>
              <a:ext cx="3334794" cy="5892206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FD62A64-16BC-4A5E-B595-09E2AD7C0537}"/>
              </a:ext>
            </a:extLst>
          </p:cNvPr>
          <p:cNvCxnSpPr>
            <a:cxnSpLocks/>
          </p:cNvCxnSpPr>
          <p:nvPr/>
        </p:nvCxnSpPr>
        <p:spPr>
          <a:xfrm flipH="1" flipV="1">
            <a:off x="4250296" y="1722722"/>
            <a:ext cx="656881" cy="26499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5D3EC61-F8BA-4DF8-A2F2-51B76A026FB4}"/>
              </a:ext>
            </a:extLst>
          </p:cNvPr>
          <p:cNvCxnSpPr>
            <a:cxnSpLocks/>
            <a:endCxn id="34" idx="6"/>
          </p:cNvCxnSpPr>
          <p:nvPr/>
        </p:nvCxnSpPr>
        <p:spPr>
          <a:xfrm flipV="1">
            <a:off x="4064000" y="3756426"/>
            <a:ext cx="2270557" cy="582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F84DC08-7BC6-4646-A45A-1E4DF423DDFA}"/>
              </a:ext>
            </a:extLst>
          </p:cNvPr>
          <p:cNvCxnSpPr>
            <a:cxnSpLocks/>
          </p:cNvCxnSpPr>
          <p:nvPr/>
        </p:nvCxnSpPr>
        <p:spPr>
          <a:xfrm>
            <a:off x="2816896" y="5289550"/>
            <a:ext cx="286680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334F5273-E487-4EA5-B2D4-B68A42896EDE}"/>
              </a:ext>
            </a:extLst>
          </p:cNvPr>
          <p:cNvSpPr/>
          <p:nvPr/>
        </p:nvSpPr>
        <p:spPr>
          <a:xfrm>
            <a:off x="6232957" y="3702450"/>
            <a:ext cx="101600" cy="1079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" y="-88889"/>
            <a:ext cx="12358435" cy="1536689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53675" y="380953"/>
            <a:ext cx="2505348" cy="491819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7409" y="5586516"/>
            <a:ext cx="1677720" cy="1095381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21978" y="5585811"/>
            <a:ext cx="4114286" cy="1913203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8902EC-9371-4CAE-8E0A-3242D7C23EDF}"/>
              </a:ext>
            </a:extLst>
          </p:cNvPr>
          <p:cNvSpPr txBox="1"/>
          <p:nvPr/>
        </p:nvSpPr>
        <p:spPr>
          <a:xfrm>
            <a:off x="2860007" y="240773"/>
            <a:ext cx="6597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▶프로필</a:t>
            </a:r>
            <a:r>
              <a:rPr lang="en-US" altLang="ko-KR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목표 설정◀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29D4BF-5C9C-4B7F-936E-8D84D466F0FE}"/>
              </a:ext>
            </a:extLst>
          </p:cNvPr>
          <p:cNvSpPr txBox="1"/>
          <p:nvPr/>
        </p:nvSpPr>
        <p:spPr>
          <a:xfrm>
            <a:off x="435641" y="295883"/>
            <a:ext cx="314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APP </a:t>
            </a:r>
            <a:r>
              <a:rPr lang="ko-KR" altLang="en-US" sz="24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실행화면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98194-7059-4B24-A254-F1736540F595}"/>
              </a:ext>
            </a:extLst>
          </p:cNvPr>
          <p:cNvSpPr/>
          <p:nvPr/>
        </p:nvSpPr>
        <p:spPr>
          <a:xfrm>
            <a:off x="340591" y="295883"/>
            <a:ext cx="9504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CC2AC40-4166-4730-AE7F-0D92F7FD9592}"/>
              </a:ext>
            </a:extLst>
          </p:cNvPr>
          <p:cNvSpPr/>
          <p:nvPr/>
        </p:nvSpPr>
        <p:spPr>
          <a:xfrm>
            <a:off x="8211847" y="1102039"/>
            <a:ext cx="3140320" cy="33565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892510C-E3DD-4065-ABE9-8A44C1DFEB77}"/>
              </a:ext>
            </a:extLst>
          </p:cNvPr>
          <p:cNvSpPr/>
          <p:nvPr/>
        </p:nvSpPr>
        <p:spPr>
          <a:xfrm>
            <a:off x="843657" y="1089020"/>
            <a:ext cx="3140320" cy="33565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61DDB32-6ED3-4456-8556-A765E979E24A}"/>
              </a:ext>
            </a:extLst>
          </p:cNvPr>
          <p:cNvCxnSpPr>
            <a:cxnSpLocks/>
          </p:cNvCxnSpPr>
          <p:nvPr/>
        </p:nvCxnSpPr>
        <p:spPr>
          <a:xfrm flipH="1">
            <a:off x="9440338" y="5419541"/>
            <a:ext cx="341669" cy="19663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3C5D2FB-9158-40D9-93E9-77DF0A89C00E}"/>
              </a:ext>
            </a:extLst>
          </p:cNvPr>
          <p:cNvCxnSpPr>
            <a:cxnSpLocks/>
          </p:cNvCxnSpPr>
          <p:nvPr/>
        </p:nvCxnSpPr>
        <p:spPr>
          <a:xfrm>
            <a:off x="9081199" y="3772423"/>
            <a:ext cx="70080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81BFAC0-2969-4608-88E2-2F9E84233C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0"/>
          <a:stretch/>
        </p:blipFill>
        <p:spPr>
          <a:xfrm>
            <a:off x="8211847" y="1288917"/>
            <a:ext cx="3121491" cy="5569083"/>
          </a:xfrm>
          <a:prstGeom prst="rect">
            <a:avLst/>
          </a:prstGeom>
        </p:spPr>
      </p:pic>
      <p:pic>
        <p:nvPicPr>
          <p:cNvPr id="1026" name="Picture 2" descr="List free icon">
            <a:extLst>
              <a:ext uri="{FF2B5EF4-FFF2-40B4-BE49-F238E27FC236}">
                <a16:creationId xmlns:a16="http://schemas.microsoft.com/office/drawing/2014/main" id="{BCAA55AD-A14F-4642-98D5-DCC0E532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001" y="2818904"/>
            <a:ext cx="592499" cy="5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free icon">
            <a:extLst>
              <a:ext uri="{FF2B5EF4-FFF2-40B4-BE49-F238E27FC236}">
                <a16:creationId xmlns:a16="http://schemas.microsoft.com/office/drawing/2014/main" id="{A91D3874-7FF2-4427-9C30-052C7234D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912" y="1865062"/>
            <a:ext cx="594001" cy="59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B38C4C6-50F7-4E76-B511-314371D4DB45}"/>
              </a:ext>
            </a:extLst>
          </p:cNvPr>
          <p:cNvSpPr txBox="1"/>
          <p:nvPr/>
        </p:nvSpPr>
        <p:spPr>
          <a:xfrm>
            <a:off x="5020063" y="1951780"/>
            <a:ext cx="2890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티어와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경험치 프로필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3CF2D6-AC98-452A-9BC2-DFB97561857B}"/>
              </a:ext>
            </a:extLst>
          </p:cNvPr>
          <p:cNvSpPr txBox="1"/>
          <p:nvPr/>
        </p:nvSpPr>
        <p:spPr>
          <a:xfrm>
            <a:off x="5020063" y="2931876"/>
            <a:ext cx="2890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목표와 업적 목록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3" name="Object 20">
            <a:extLst>
              <a:ext uri="{FF2B5EF4-FFF2-40B4-BE49-F238E27FC236}">
                <a16:creationId xmlns:a16="http://schemas.microsoft.com/office/drawing/2014/main" id="{20B90A02-ECBB-4644-83E9-FD9562E9954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4" b="80815" l="1259" r="98201">
                        <a14:foregroundMark x1="1439" y1="78183" x2="4496" y2="73090"/>
                        <a14:foregroundMark x1="4496" y1="73090" x2="360" y2="53650"/>
                        <a14:foregroundMark x1="360" y1="53650" x2="2698" y2="42954"/>
                        <a14:foregroundMark x1="2698" y1="42954" x2="1799" y2="16723"/>
                        <a14:foregroundMark x1="1799" y1="16723" x2="5036" y2="11460"/>
                        <a14:foregroundMark x1="5036" y1="11460" x2="4676" y2="6282"/>
                        <a14:foregroundMark x1="4676" y1="6282" x2="8453" y2="2207"/>
                        <a14:foregroundMark x1="8453" y1="2207" x2="20144" y2="679"/>
                        <a14:foregroundMark x1="20144" y1="679" x2="98561" y2="4499"/>
                        <a14:foregroundMark x1="98561" y1="4499" x2="97302" y2="80560"/>
                        <a14:foregroundMark x1="31835" y1="679" x2="43345" y2="2632"/>
                        <a14:foregroundMark x1="43345" y1="2632" x2="56475" y2="2716"/>
                        <a14:foregroundMark x1="56475" y1="2716" x2="86151" y2="934"/>
                        <a14:foregroundMark x1="2158" y1="2462" x2="1259" y2="80390"/>
                        <a14:foregroundMark x1="1259" y1="80390" x2="2518" y2="80815"/>
                        <a14:backgroundMark x1="12230" y1="7046" x2="15827" y2="6961"/>
                        <a14:backgroundMark x1="12050" y1="7810" x2="16007" y2="7810"/>
                        <a14:backgroundMark x1="12050" y1="8829" x2="16007" y2="8829"/>
                        <a14:backgroundMark x1="15827" y1="8574" x2="15647" y2="7131"/>
                        <a14:backgroundMark x1="12230" y1="6537" x2="11871" y2="6791"/>
                        <a14:backgroundMark x1="11511" y1="6791" x2="15468" y2="7131"/>
                        <a14:backgroundMark x1="15108" y1="6706" x2="17626" y2="7131"/>
                        <a14:backgroundMark x1="15108" y1="7046" x2="14568" y2="7470"/>
                        <a14:backgroundMark x1="15827" y1="7046" x2="16727" y2="7640"/>
                        <a14:backgroundMark x1="11511" y1="7301" x2="12230" y2="9168"/>
                        <a14:backgroundMark x1="83993" y1="6876" x2="85072" y2="8234"/>
                        <a14:backgroundMark x1="87410" y1="6961" x2="86691" y2="7046"/>
                        <a14:backgroundMark x1="83993" y1="6961" x2="89748" y2="6961"/>
                        <a14:backgroundMark x1="84353" y1="6791" x2="87050" y2="7216"/>
                        <a14:backgroundMark x1="86151" y1="8659" x2="86691" y2="8404"/>
                        <a14:backgroundMark x1="83633" y1="8574" x2="88309" y2="8574"/>
                        <a14:backgroundMark x1="85791" y1="7046" x2="89568" y2="6961"/>
                        <a14:backgroundMark x1="85252" y1="6791" x2="88309" y2="6791"/>
                      </a14:backgroundRemoval>
                    </a14:imgEffect>
                  </a14:imgLayer>
                </a14:imgProps>
              </a:ext>
            </a:extLst>
          </a:blip>
          <a:srcRect b="20992"/>
          <a:stretch/>
        </p:blipFill>
        <p:spPr>
          <a:xfrm>
            <a:off x="8114610" y="965794"/>
            <a:ext cx="3334794" cy="589220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C24B148-3019-428A-B2B2-5B89F9A2BB67}"/>
              </a:ext>
            </a:extLst>
          </p:cNvPr>
          <p:cNvSpPr txBox="1"/>
          <p:nvPr/>
        </p:nvSpPr>
        <p:spPr>
          <a:xfrm>
            <a:off x="5020062" y="3930318"/>
            <a:ext cx="2978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기준 충족 시 배지 부여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6" name="Picture 2" descr="Edit free icon">
            <a:extLst>
              <a:ext uri="{FF2B5EF4-FFF2-40B4-BE49-F238E27FC236}">
                <a16:creationId xmlns:a16="http://schemas.microsoft.com/office/drawing/2014/main" id="{285122C5-F206-482C-9BD4-B9149E7CC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02" y="4677802"/>
            <a:ext cx="594001" cy="5940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Notepad free icon">
            <a:extLst>
              <a:ext uri="{FF2B5EF4-FFF2-40B4-BE49-F238E27FC236}">
                <a16:creationId xmlns:a16="http://schemas.microsoft.com/office/drawing/2014/main" id="{D7F91AEC-95ED-43E2-9DD0-7F999D7C8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86" y="5645522"/>
            <a:ext cx="826324" cy="6198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FCCD1E7-5040-4DF4-A86E-7A88322B1CFA}"/>
              </a:ext>
            </a:extLst>
          </p:cNvPr>
          <p:cNvSpPr txBox="1"/>
          <p:nvPr/>
        </p:nvSpPr>
        <p:spPr>
          <a:xfrm>
            <a:off x="4251110" y="4810511"/>
            <a:ext cx="2890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 설정과 등급 부여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512B71-D711-4AF5-AD2C-62714BB049DA}"/>
              </a:ext>
            </a:extLst>
          </p:cNvPr>
          <p:cNvSpPr txBox="1"/>
          <p:nvPr/>
        </p:nvSpPr>
        <p:spPr>
          <a:xfrm>
            <a:off x="4201455" y="5775380"/>
            <a:ext cx="2978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 수정 및 완료 기록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9" name="Object 2">
            <a:extLst>
              <a:ext uri="{FF2B5EF4-FFF2-40B4-BE49-F238E27FC236}">
                <a16:creationId xmlns:a16="http://schemas.microsoft.com/office/drawing/2014/main" id="{E3B79D81-9B9D-481B-A74E-27CC41244E6F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86738" y="2309706"/>
            <a:ext cx="2609462" cy="64140"/>
          </a:xfrm>
          <a:prstGeom prst="rect">
            <a:avLst/>
          </a:prstGeom>
        </p:spPr>
      </p:pic>
      <p:pic>
        <p:nvPicPr>
          <p:cNvPr id="81" name="Object 2">
            <a:extLst>
              <a:ext uri="{FF2B5EF4-FFF2-40B4-BE49-F238E27FC236}">
                <a16:creationId xmlns:a16="http://schemas.microsoft.com/office/drawing/2014/main" id="{2265370C-685C-4DF5-B632-CE352E891861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86738" y="3284650"/>
            <a:ext cx="2659468" cy="64140"/>
          </a:xfrm>
          <a:prstGeom prst="rect">
            <a:avLst/>
          </a:prstGeom>
        </p:spPr>
      </p:pic>
      <p:pic>
        <p:nvPicPr>
          <p:cNvPr id="82" name="Object 2">
            <a:extLst>
              <a:ext uri="{FF2B5EF4-FFF2-40B4-BE49-F238E27FC236}">
                <a16:creationId xmlns:a16="http://schemas.microsoft.com/office/drawing/2014/main" id="{116C86B2-C085-4EED-9A26-BE8F354B1F6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86737" y="4294565"/>
            <a:ext cx="2735665" cy="64140"/>
          </a:xfrm>
          <a:prstGeom prst="rect">
            <a:avLst/>
          </a:prstGeom>
        </p:spPr>
      </p:pic>
      <p:grpSp>
        <p:nvGrpSpPr>
          <p:cNvPr id="84" name="그룹 1022">
            <a:extLst>
              <a:ext uri="{FF2B5EF4-FFF2-40B4-BE49-F238E27FC236}">
                <a16:creationId xmlns:a16="http://schemas.microsoft.com/office/drawing/2014/main" id="{8F90B454-6805-42BD-A644-3EA15037E3C8}"/>
              </a:ext>
            </a:extLst>
          </p:cNvPr>
          <p:cNvGrpSpPr/>
          <p:nvPr/>
        </p:nvGrpSpPr>
        <p:grpSpPr>
          <a:xfrm>
            <a:off x="4393406" y="5153025"/>
            <a:ext cx="2680830" cy="53229"/>
            <a:chOff x="11637957" y="6622456"/>
            <a:chExt cx="3567766" cy="976921"/>
          </a:xfrm>
        </p:grpSpPr>
        <p:pic>
          <p:nvPicPr>
            <p:cNvPr id="86" name="Object 76">
              <a:extLst>
                <a:ext uri="{FF2B5EF4-FFF2-40B4-BE49-F238E27FC236}">
                  <a16:creationId xmlns:a16="http://schemas.microsoft.com/office/drawing/2014/main" id="{A454BB21-BD9F-4A64-BFDD-CE4BA5C7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7957" y="6622456"/>
              <a:ext cx="3567766" cy="976921"/>
            </a:xfrm>
            <a:prstGeom prst="rect">
              <a:avLst/>
            </a:prstGeom>
          </p:spPr>
        </p:pic>
      </p:grpSp>
      <p:grpSp>
        <p:nvGrpSpPr>
          <p:cNvPr id="90" name="그룹 1022">
            <a:extLst>
              <a:ext uri="{FF2B5EF4-FFF2-40B4-BE49-F238E27FC236}">
                <a16:creationId xmlns:a16="http://schemas.microsoft.com/office/drawing/2014/main" id="{0A42D959-0344-486C-89E8-3B307322C2CF}"/>
              </a:ext>
            </a:extLst>
          </p:cNvPr>
          <p:cNvGrpSpPr/>
          <p:nvPr/>
        </p:nvGrpSpPr>
        <p:grpSpPr>
          <a:xfrm>
            <a:off x="4318264" y="6124576"/>
            <a:ext cx="2755972" cy="57134"/>
            <a:chOff x="11637957" y="6622456"/>
            <a:chExt cx="3567766" cy="976921"/>
          </a:xfrm>
        </p:grpSpPr>
        <p:pic>
          <p:nvPicPr>
            <p:cNvPr id="91" name="Object 76">
              <a:extLst>
                <a:ext uri="{FF2B5EF4-FFF2-40B4-BE49-F238E27FC236}">
                  <a16:creationId xmlns:a16="http://schemas.microsoft.com/office/drawing/2014/main" id="{3E72935B-1F86-409F-811F-2D9C639C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7957" y="6622456"/>
              <a:ext cx="3567766" cy="97692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45A4EAB-28AC-4318-B813-ECF65A5135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9343" y="1269867"/>
            <a:ext cx="3143325" cy="5588133"/>
          </a:xfrm>
          <a:prstGeom prst="rect">
            <a:avLst/>
          </a:prstGeom>
        </p:spPr>
      </p:pic>
      <p:pic>
        <p:nvPicPr>
          <p:cNvPr id="47" name="Object 20">
            <a:extLst>
              <a:ext uri="{FF2B5EF4-FFF2-40B4-BE49-F238E27FC236}">
                <a16:creationId xmlns:a16="http://schemas.microsoft.com/office/drawing/2014/main" id="{5620930D-137F-4AAD-9DBB-4E05A2C8BE4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4" b="80815" l="1259" r="98201">
                        <a14:foregroundMark x1="1439" y1="78183" x2="4496" y2="73090"/>
                        <a14:foregroundMark x1="4496" y1="73090" x2="360" y2="53650"/>
                        <a14:foregroundMark x1="360" y1="53650" x2="2698" y2="42954"/>
                        <a14:foregroundMark x1="2698" y1="42954" x2="1799" y2="16723"/>
                        <a14:foregroundMark x1="1799" y1="16723" x2="5036" y2="11460"/>
                        <a14:foregroundMark x1="5036" y1="11460" x2="4676" y2="6282"/>
                        <a14:foregroundMark x1="4676" y1="6282" x2="8453" y2="2207"/>
                        <a14:foregroundMark x1="8453" y1="2207" x2="20144" y2="679"/>
                        <a14:foregroundMark x1="20144" y1="679" x2="98561" y2="4499"/>
                        <a14:foregroundMark x1="98561" y1="4499" x2="97302" y2="80560"/>
                        <a14:foregroundMark x1="31835" y1="679" x2="43345" y2="2632"/>
                        <a14:foregroundMark x1="43345" y1="2632" x2="56475" y2="2716"/>
                        <a14:foregroundMark x1="56475" y1="2716" x2="86151" y2="934"/>
                        <a14:foregroundMark x1="2158" y1="2462" x2="1259" y2="80390"/>
                        <a14:foregroundMark x1="1259" y1="80390" x2="2518" y2="80815"/>
                        <a14:backgroundMark x1="12230" y1="7046" x2="15827" y2="6961"/>
                        <a14:backgroundMark x1="12050" y1="7810" x2="16007" y2="7810"/>
                        <a14:backgroundMark x1="12050" y1="8829" x2="16007" y2="8829"/>
                        <a14:backgroundMark x1="15827" y1="8574" x2="15647" y2="7131"/>
                        <a14:backgroundMark x1="12230" y1="6537" x2="11871" y2="6791"/>
                        <a14:backgroundMark x1="11511" y1="6791" x2="15468" y2="7131"/>
                        <a14:backgroundMark x1="15108" y1="6706" x2="17626" y2="7131"/>
                        <a14:backgroundMark x1="15108" y1="7046" x2="14568" y2="7470"/>
                        <a14:backgroundMark x1="15827" y1="7046" x2="16727" y2="7640"/>
                        <a14:backgroundMark x1="11511" y1="7301" x2="12230" y2="9168"/>
                        <a14:backgroundMark x1="83993" y1="6876" x2="85072" y2="8234"/>
                        <a14:backgroundMark x1="87410" y1="6961" x2="86691" y2="7046"/>
                        <a14:backgroundMark x1="83993" y1="6961" x2="89748" y2="6961"/>
                        <a14:backgroundMark x1="84353" y1="6791" x2="87050" y2="7216"/>
                        <a14:backgroundMark x1="86151" y1="8659" x2="86691" y2="8404"/>
                        <a14:backgroundMark x1="83633" y1="8574" x2="88309" y2="8574"/>
                        <a14:backgroundMark x1="85791" y1="7046" x2="89568" y2="6961"/>
                        <a14:backgroundMark x1="85252" y1="6791" x2="88309" y2="6791"/>
                      </a14:backgroundRemoval>
                    </a14:imgEffect>
                  </a14:imgLayer>
                </a14:imgProps>
              </a:ext>
            </a:extLst>
          </a:blip>
          <a:srcRect b="20992"/>
          <a:stretch/>
        </p:blipFill>
        <p:spPr>
          <a:xfrm>
            <a:off x="729363" y="963898"/>
            <a:ext cx="3334794" cy="5892206"/>
          </a:xfrm>
          <a:prstGeom prst="rect">
            <a:avLst/>
          </a:prstGeom>
        </p:spPr>
      </p:pic>
      <p:pic>
        <p:nvPicPr>
          <p:cNvPr id="1032" name="Picture 8" descr="Badge free icon">
            <a:extLst>
              <a:ext uri="{FF2B5EF4-FFF2-40B4-BE49-F238E27FC236}">
                <a16:creationId xmlns:a16="http://schemas.microsoft.com/office/drawing/2014/main" id="{3CDB5679-B2B6-4CEC-A20E-F6E2BFC9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314" y="3812386"/>
            <a:ext cx="594001" cy="59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27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" y="-88889"/>
            <a:ext cx="12358435" cy="1536689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53675" y="380953"/>
            <a:ext cx="2505348" cy="491819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7409" y="5586516"/>
            <a:ext cx="1677720" cy="1095381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21978" y="5585811"/>
            <a:ext cx="4114286" cy="1913203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8902EC-9371-4CAE-8E0A-3242D7C23EDF}"/>
              </a:ext>
            </a:extLst>
          </p:cNvPr>
          <p:cNvSpPr txBox="1"/>
          <p:nvPr/>
        </p:nvSpPr>
        <p:spPr>
          <a:xfrm>
            <a:off x="2860007" y="240773"/>
            <a:ext cx="6597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▶ 커뮤니티</a:t>
            </a:r>
            <a:r>
              <a:rPr lang="en-US" altLang="ko-KR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/</a:t>
            </a:r>
            <a:r>
              <a:rPr lang="ko-KR" altLang="en-US" sz="3600" dirty="0" err="1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원데이</a:t>
            </a:r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클래스 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29D4BF-5C9C-4B7F-936E-8D84D466F0FE}"/>
              </a:ext>
            </a:extLst>
          </p:cNvPr>
          <p:cNvSpPr txBox="1"/>
          <p:nvPr/>
        </p:nvSpPr>
        <p:spPr>
          <a:xfrm>
            <a:off x="435641" y="295883"/>
            <a:ext cx="314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APP </a:t>
            </a:r>
            <a:r>
              <a:rPr lang="ko-KR" altLang="en-US" sz="24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실행화면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98194-7059-4B24-A254-F1736540F595}"/>
              </a:ext>
            </a:extLst>
          </p:cNvPr>
          <p:cNvSpPr/>
          <p:nvPr/>
        </p:nvSpPr>
        <p:spPr>
          <a:xfrm>
            <a:off x="340591" y="295883"/>
            <a:ext cx="9504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643A6F-245E-43A4-8BAE-686D4EE888F5}"/>
              </a:ext>
            </a:extLst>
          </p:cNvPr>
          <p:cNvGrpSpPr/>
          <p:nvPr/>
        </p:nvGrpSpPr>
        <p:grpSpPr>
          <a:xfrm>
            <a:off x="8102800" y="973319"/>
            <a:ext cx="3334794" cy="5892207"/>
            <a:chOff x="11345420" y="1172951"/>
            <a:chExt cx="3334794" cy="589220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925944-E6D5-4475-90FC-3735C1D24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79230" y="1471116"/>
              <a:ext cx="3090794" cy="5594042"/>
            </a:xfrm>
            <a:prstGeom prst="rect">
              <a:avLst/>
            </a:prstGeom>
          </p:spPr>
        </p:pic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CC2AC40-4166-4730-AE7F-0D92F7FD9592}"/>
                </a:ext>
              </a:extLst>
            </p:cNvPr>
            <p:cNvSpPr/>
            <p:nvPr/>
          </p:nvSpPr>
          <p:spPr>
            <a:xfrm>
              <a:off x="11454467" y="1320721"/>
              <a:ext cx="3140320" cy="3356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43" name="Object 20">
              <a:extLst>
                <a:ext uri="{FF2B5EF4-FFF2-40B4-BE49-F238E27FC236}">
                  <a16:creationId xmlns:a16="http://schemas.microsoft.com/office/drawing/2014/main" id="{8A33C940-1430-4E94-9700-CB272E991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34" b="80815" l="1259" r="98201">
                          <a14:foregroundMark x1="1439" y1="78183" x2="4496" y2="73090"/>
                          <a14:foregroundMark x1="4496" y1="73090" x2="360" y2="53650"/>
                          <a14:foregroundMark x1="360" y1="53650" x2="2698" y2="42954"/>
                          <a14:foregroundMark x1="2698" y1="42954" x2="1799" y2="16723"/>
                          <a14:foregroundMark x1="1799" y1="16723" x2="5036" y2="11460"/>
                          <a14:foregroundMark x1="5036" y1="11460" x2="4676" y2="6282"/>
                          <a14:foregroundMark x1="4676" y1="6282" x2="8453" y2="2207"/>
                          <a14:foregroundMark x1="8453" y1="2207" x2="20144" y2="679"/>
                          <a14:foregroundMark x1="20144" y1="679" x2="98561" y2="4499"/>
                          <a14:foregroundMark x1="98561" y1="4499" x2="97302" y2="80560"/>
                          <a14:foregroundMark x1="31835" y1="679" x2="43345" y2="2632"/>
                          <a14:foregroundMark x1="43345" y1="2632" x2="56475" y2="2716"/>
                          <a14:foregroundMark x1="56475" y1="2716" x2="86151" y2="934"/>
                          <a14:foregroundMark x1="2158" y1="2462" x2="1259" y2="80390"/>
                          <a14:foregroundMark x1="1259" y1="80390" x2="2518" y2="80815"/>
                          <a14:backgroundMark x1="12230" y1="7046" x2="15827" y2="6961"/>
                          <a14:backgroundMark x1="12050" y1="7810" x2="16007" y2="7810"/>
                          <a14:backgroundMark x1="12050" y1="8829" x2="16007" y2="8829"/>
                          <a14:backgroundMark x1="15827" y1="8574" x2="15647" y2="7131"/>
                          <a14:backgroundMark x1="12230" y1="6537" x2="11871" y2="6791"/>
                          <a14:backgroundMark x1="11511" y1="6791" x2="15468" y2="7131"/>
                          <a14:backgroundMark x1="15108" y1="6706" x2="17626" y2="7131"/>
                          <a14:backgroundMark x1="15108" y1="7046" x2="14568" y2="7470"/>
                          <a14:backgroundMark x1="15827" y1="7046" x2="16727" y2="7640"/>
                          <a14:backgroundMark x1="11511" y1="7301" x2="12230" y2="9168"/>
                          <a14:backgroundMark x1="83993" y1="6876" x2="85072" y2="8234"/>
                          <a14:backgroundMark x1="87410" y1="6961" x2="86691" y2="7046"/>
                          <a14:backgroundMark x1="83993" y1="6961" x2="89748" y2="6961"/>
                          <a14:backgroundMark x1="84353" y1="6791" x2="87050" y2="7216"/>
                          <a14:backgroundMark x1="86151" y1="8659" x2="86691" y2="8404"/>
                          <a14:backgroundMark x1="83633" y1="8574" x2="88309" y2="8574"/>
                          <a14:backgroundMark x1="85791" y1="7046" x2="89568" y2="6961"/>
                          <a14:backgroundMark x1="85252" y1="6791" x2="88309" y2="6791"/>
                        </a14:backgroundRemoval>
                      </a14:imgEffect>
                    </a14:imgLayer>
                  </a14:imgProps>
                </a:ext>
              </a:extLst>
            </a:blip>
            <a:srcRect b="20992"/>
            <a:stretch/>
          </p:blipFill>
          <p:spPr>
            <a:xfrm>
              <a:off x="11345420" y="1172951"/>
              <a:ext cx="3334794" cy="5892206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1031347-7A17-4797-BE1B-8153806D03AF}"/>
              </a:ext>
            </a:extLst>
          </p:cNvPr>
          <p:cNvGrpSpPr/>
          <p:nvPr/>
        </p:nvGrpSpPr>
        <p:grpSpPr>
          <a:xfrm>
            <a:off x="754407" y="973319"/>
            <a:ext cx="3334794" cy="5892206"/>
            <a:chOff x="1463335" y="1013590"/>
            <a:chExt cx="3334794" cy="5892206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892510C-E3DD-4065-ABE9-8A44C1DFEB77}"/>
                </a:ext>
              </a:extLst>
            </p:cNvPr>
            <p:cNvSpPr/>
            <p:nvPr/>
          </p:nvSpPr>
          <p:spPr>
            <a:xfrm>
              <a:off x="1552585" y="1129291"/>
              <a:ext cx="3140320" cy="3356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1D59E3E-D268-47FF-A8D2-C77A6763A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9"/>
            <a:stretch/>
          </p:blipFill>
          <p:spPr>
            <a:xfrm>
              <a:off x="1582786" y="1386840"/>
              <a:ext cx="3135113" cy="5518956"/>
            </a:xfrm>
            <a:prstGeom prst="rect">
              <a:avLst/>
            </a:prstGeom>
          </p:spPr>
        </p:pic>
        <p:pic>
          <p:nvPicPr>
            <p:cNvPr id="47" name="Object 20">
              <a:extLst>
                <a:ext uri="{FF2B5EF4-FFF2-40B4-BE49-F238E27FC236}">
                  <a16:creationId xmlns:a16="http://schemas.microsoft.com/office/drawing/2014/main" id="{5620930D-137F-4AAD-9DBB-4E05A2C8B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34" b="80815" l="1259" r="98201">
                          <a14:foregroundMark x1="1439" y1="78183" x2="4496" y2="73090"/>
                          <a14:foregroundMark x1="4496" y1="73090" x2="360" y2="53650"/>
                          <a14:foregroundMark x1="360" y1="53650" x2="2698" y2="42954"/>
                          <a14:foregroundMark x1="2698" y1="42954" x2="1799" y2="16723"/>
                          <a14:foregroundMark x1="1799" y1="16723" x2="5036" y2="11460"/>
                          <a14:foregroundMark x1="5036" y1="11460" x2="4676" y2="6282"/>
                          <a14:foregroundMark x1="4676" y1="6282" x2="8453" y2="2207"/>
                          <a14:foregroundMark x1="8453" y1="2207" x2="20144" y2="679"/>
                          <a14:foregroundMark x1="20144" y1="679" x2="98561" y2="4499"/>
                          <a14:foregroundMark x1="98561" y1="4499" x2="97302" y2="80560"/>
                          <a14:foregroundMark x1="31835" y1="679" x2="43345" y2="2632"/>
                          <a14:foregroundMark x1="43345" y1="2632" x2="56475" y2="2716"/>
                          <a14:foregroundMark x1="56475" y1="2716" x2="86151" y2="934"/>
                          <a14:foregroundMark x1="2158" y1="2462" x2="1259" y2="80390"/>
                          <a14:foregroundMark x1="1259" y1="80390" x2="2518" y2="80815"/>
                          <a14:backgroundMark x1="12230" y1="7046" x2="15827" y2="6961"/>
                          <a14:backgroundMark x1="12050" y1="7810" x2="16007" y2="7810"/>
                          <a14:backgroundMark x1="12050" y1="8829" x2="16007" y2="8829"/>
                          <a14:backgroundMark x1="15827" y1="8574" x2="15647" y2="7131"/>
                          <a14:backgroundMark x1="12230" y1="6537" x2="11871" y2="6791"/>
                          <a14:backgroundMark x1="11511" y1="6791" x2="15468" y2="7131"/>
                          <a14:backgroundMark x1="15108" y1="6706" x2="17626" y2="7131"/>
                          <a14:backgroundMark x1="15108" y1="7046" x2="14568" y2="7470"/>
                          <a14:backgroundMark x1="15827" y1="7046" x2="16727" y2="7640"/>
                          <a14:backgroundMark x1="11511" y1="7301" x2="12230" y2="9168"/>
                          <a14:backgroundMark x1="83993" y1="6876" x2="85072" y2="8234"/>
                          <a14:backgroundMark x1="87410" y1="6961" x2="86691" y2="7046"/>
                          <a14:backgroundMark x1="83993" y1="6961" x2="89748" y2="6961"/>
                          <a14:backgroundMark x1="84353" y1="6791" x2="87050" y2="7216"/>
                          <a14:backgroundMark x1="86151" y1="8659" x2="86691" y2="8404"/>
                          <a14:backgroundMark x1="83633" y1="8574" x2="88309" y2="8574"/>
                          <a14:backgroundMark x1="85791" y1="7046" x2="89568" y2="6961"/>
                          <a14:backgroundMark x1="85252" y1="6791" x2="88309" y2="6791"/>
                        </a14:backgroundRemoval>
                      </a14:imgEffect>
                    </a14:imgLayer>
                  </a14:imgProps>
                </a:ext>
              </a:extLst>
            </a:blip>
            <a:srcRect b="20992"/>
            <a:stretch/>
          </p:blipFill>
          <p:spPr>
            <a:xfrm>
              <a:off x="1463335" y="1013590"/>
              <a:ext cx="3334794" cy="5892206"/>
            </a:xfrm>
            <a:prstGeom prst="rect">
              <a:avLst/>
            </a:prstGeom>
          </p:spPr>
        </p:pic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EF872DB-CF8B-4421-89C4-A68C3693C02D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2003376" y="1926221"/>
            <a:ext cx="2332669" cy="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51ECCC2-321A-4643-99B3-B43E8E3EEC98}"/>
              </a:ext>
            </a:extLst>
          </p:cNvPr>
          <p:cNvSpPr txBox="1"/>
          <p:nvPr/>
        </p:nvSpPr>
        <p:spPr>
          <a:xfrm>
            <a:off x="4287257" y="1725035"/>
            <a:ext cx="3570676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카테고리별 게시판을 통해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300" b="1" dirty="0">
                <a:solidFill>
                  <a:srgbClr val="FF725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공통의 커뮤니티 형성</a:t>
            </a:r>
            <a:endParaRPr lang="en-US" altLang="ko-KR" sz="2300" b="1" dirty="0">
              <a:solidFill>
                <a:srgbClr val="FF725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4D92B50-ACCA-4242-B625-85111A1909F9}"/>
              </a:ext>
            </a:extLst>
          </p:cNvPr>
          <p:cNvCxnSpPr>
            <a:cxnSpLocks/>
          </p:cNvCxnSpPr>
          <p:nvPr/>
        </p:nvCxnSpPr>
        <p:spPr>
          <a:xfrm flipH="1" flipV="1">
            <a:off x="1706181" y="1714764"/>
            <a:ext cx="297195" cy="20332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8510E656-A3F1-4A04-A1B2-E5457ACF43FC}"/>
              </a:ext>
            </a:extLst>
          </p:cNvPr>
          <p:cNvSpPr/>
          <p:nvPr/>
        </p:nvSpPr>
        <p:spPr>
          <a:xfrm>
            <a:off x="4336045" y="1872246"/>
            <a:ext cx="101600" cy="1079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64828CE-75FE-4FE0-8A18-3034440E271D}"/>
              </a:ext>
            </a:extLst>
          </p:cNvPr>
          <p:cNvCxnSpPr>
            <a:cxnSpLocks/>
          </p:cNvCxnSpPr>
          <p:nvPr/>
        </p:nvCxnSpPr>
        <p:spPr>
          <a:xfrm>
            <a:off x="2705677" y="3397849"/>
            <a:ext cx="168116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17BC59B-2475-40CD-912D-47F46AE6D634}"/>
              </a:ext>
            </a:extLst>
          </p:cNvPr>
          <p:cNvSpPr txBox="1"/>
          <p:nvPr/>
        </p:nvSpPr>
        <p:spPr>
          <a:xfrm>
            <a:off x="4287257" y="4080208"/>
            <a:ext cx="3570676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원데이</a:t>
            </a:r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 클래스의 개설로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300" b="1" dirty="0">
                <a:solidFill>
                  <a:srgbClr val="92D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사용자들의 멘토 참여 지원</a:t>
            </a:r>
            <a:endParaRPr lang="en-US" altLang="ko-KR" sz="2300" b="1" dirty="0">
              <a:solidFill>
                <a:srgbClr val="92D05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47FA55-23B0-4C69-8729-612AD5140305}"/>
              </a:ext>
            </a:extLst>
          </p:cNvPr>
          <p:cNvSpPr txBox="1"/>
          <p:nvPr/>
        </p:nvSpPr>
        <p:spPr>
          <a:xfrm>
            <a:off x="4287257" y="5225304"/>
            <a:ext cx="3570676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관심 클래스를 등록하여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300" b="1" dirty="0">
                <a:solidFill>
                  <a:srgbClr val="92D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편리한 클래스 수강 가능</a:t>
            </a:r>
            <a:endParaRPr lang="en-US" altLang="ko-KR" sz="2300" b="1" dirty="0">
              <a:solidFill>
                <a:srgbClr val="92D05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4C7DF33-4A71-43DE-973F-958AE810ABB2}"/>
              </a:ext>
            </a:extLst>
          </p:cNvPr>
          <p:cNvSpPr txBox="1"/>
          <p:nvPr/>
        </p:nvSpPr>
        <p:spPr>
          <a:xfrm>
            <a:off x="4287257" y="2892596"/>
            <a:ext cx="3570676" cy="77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자유로운 게시글 작성 가능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300" b="1" dirty="0">
                <a:solidFill>
                  <a:srgbClr val="FF725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커뮤니티 활성화 도모</a:t>
            </a:r>
            <a:endParaRPr lang="en-US" altLang="ko-KR" sz="2300" b="1" dirty="0">
              <a:solidFill>
                <a:srgbClr val="FF725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95539AD-406E-49F2-8033-A78F64F8DE89}"/>
              </a:ext>
            </a:extLst>
          </p:cNvPr>
          <p:cNvSpPr/>
          <p:nvPr/>
        </p:nvSpPr>
        <p:spPr>
          <a:xfrm>
            <a:off x="4336045" y="3343874"/>
            <a:ext cx="101600" cy="1079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0D78E95-EC2E-455A-A7C6-E95B63B42625}"/>
              </a:ext>
            </a:extLst>
          </p:cNvPr>
          <p:cNvCxnSpPr>
            <a:cxnSpLocks/>
            <a:stCxn id="76" idx="6"/>
          </p:cNvCxnSpPr>
          <p:nvPr/>
        </p:nvCxnSpPr>
        <p:spPr>
          <a:xfrm flipV="1">
            <a:off x="7899984" y="5616175"/>
            <a:ext cx="1557471" cy="892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67E62077-E940-4987-BF47-F04F0A975BB8}"/>
              </a:ext>
            </a:extLst>
          </p:cNvPr>
          <p:cNvSpPr/>
          <p:nvPr/>
        </p:nvSpPr>
        <p:spPr>
          <a:xfrm>
            <a:off x="7798384" y="5571126"/>
            <a:ext cx="101600" cy="1079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61DDB32-6ED3-4456-8556-A765E979E24A}"/>
              </a:ext>
            </a:extLst>
          </p:cNvPr>
          <p:cNvCxnSpPr>
            <a:cxnSpLocks/>
          </p:cNvCxnSpPr>
          <p:nvPr/>
        </p:nvCxnSpPr>
        <p:spPr>
          <a:xfrm flipH="1">
            <a:off x="9440338" y="5419541"/>
            <a:ext cx="341669" cy="19663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248CFF1-7489-4FBF-9528-5F1CB039BE01}"/>
              </a:ext>
            </a:extLst>
          </p:cNvPr>
          <p:cNvCxnSpPr>
            <a:cxnSpLocks/>
          </p:cNvCxnSpPr>
          <p:nvPr/>
        </p:nvCxnSpPr>
        <p:spPr>
          <a:xfrm flipH="1">
            <a:off x="7813263" y="3775998"/>
            <a:ext cx="1267938" cy="78360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3C5D2FB-9158-40D9-93E9-77DF0A89C00E}"/>
              </a:ext>
            </a:extLst>
          </p:cNvPr>
          <p:cNvCxnSpPr>
            <a:cxnSpLocks/>
          </p:cNvCxnSpPr>
          <p:nvPr/>
        </p:nvCxnSpPr>
        <p:spPr>
          <a:xfrm>
            <a:off x="9081199" y="3772423"/>
            <a:ext cx="70080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899EA819-47A5-40CF-9A54-513EAD6F7AD6}"/>
              </a:ext>
            </a:extLst>
          </p:cNvPr>
          <p:cNvSpPr/>
          <p:nvPr/>
        </p:nvSpPr>
        <p:spPr>
          <a:xfrm>
            <a:off x="7798384" y="4486511"/>
            <a:ext cx="101600" cy="1079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762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" y="-88889"/>
            <a:ext cx="12358435" cy="1536689"/>
            <a:chOff x="-95238" y="-133333"/>
            <a:chExt cx="18537652" cy="4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-133333"/>
              <a:ext cx="18537652" cy="4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53675" y="380953"/>
            <a:ext cx="2505348" cy="491819"/>
            <a:chOff x="15530513" y="571429"/>
            <a:chExt cx="3758022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7409" y="5586516"/>
            <a:ext cx="1677720" cy="1095381"/>
            <a:chOff x="1008743" y="7491298"/>
            <a:chExt cx="2516580" cy="1643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21978" y="5585811"/>
            <a:ext cx="4114286" cy="1913203"/>
            <a:chOff x="-932967" y="8378716"/>
            <a:chExt cx="6171429" cy="2869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78902EC-9371-4CAE-8E0A-3242D7C23EDF}"/>
              </a:ext>
            </a:extLst>
          </p:cNvPr>
          <p:cNvSpPr txBox="1"/>
          <p:nvPr/>
        </p:nvSpPr>
        <p:spPr>
          <a:xfrm>
            <a:off x="2860007" y="240773"/>
            <a:ext cx="6597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▶ </a:t>
            </a:r>
            <a:r>
              <a:rPr lang="ko-KR" altLang="en-US" sz="3600" dirty="0" err="1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티어별</a:t>
            </a:r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목표 랭킹◀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29D4BF-5C9C-4B7F-936E-8D84D466F0FE}"/>
              </a:ext>
            </a:extLst>
          </p:cNvPr>
          <p:cNvSpPr txBox="1"/>
          <p:nvPr/>
        </p:nvSpPr>
        <p:spPr>
          <a:xfrm>
            <a:off x="435641" y="295883"/>
            <a:ext cx="314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APP </a:t>
            </a:r>
            <a:r>
              <a:rPr lang="ko-KR" altLang="en-US" sz="24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실행화면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98194-7059-4B24-A254-F1736540F595}"/>
              </a:ext>
            </a:extLst>
          </p:cNvPr>
          <p:cNvSpPr/>
          <p:nvPr/>
        </p:nvSpPr>
        <p:spPr>
          <a:xfrm>
            <a:off x="340591" y="295883"/>
            <a:ext cx="9504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A44EDE-BEDF-4403-93EA-9CBA9E8B7787}"/>
              </a:ext>
            </a:extLst>
          </p:cNvPr>
          <p:cNvGrpSpPr/>
          <p:nvPr/>
        </p:nvGrpSpPr>
        <p:grpSpPr>
          <a:xfrm>
            <a:off x="4448328" y="965794"/>
            <a:ext cx="3334794" cy="5892206"/>
            <a:chOff x="1567305" y="1131853"/>
            <a:chExt cx="3334794" cy="589220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6D06F46-A7BE-49DC-AEFB-A290903FE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9388" y="1455013"/>
              <a:ext cx="3131179" cy="5566541"/>
            </a:xfrm>
            <a:prstGeom prst="rect">
              <a:avLst/>
            </a:prstGeom>
          </p:spPr>
        </p:pic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FD93E7-A365-439C-AD51-6D6E16D1473B}"/>
                </a:ext>
              </a:extLst>
            </p:cNvPr>
            <p:cNvSpPr/>
            <p:nvPr/>
          </p:nvSpPr>
          <p:spPr>
            <a:xfrm>
              <a:off x="1649389" y="1277660"/>
              <a:ext cx="3140320" cy="3356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42" name="Object 20">
              <a:extLst>
                <a:ext uri="{FF2B5EF4-FFF2-40B4-BE49-F238E27FC236}">
                  <a16:creationId xmlns:a16="http://schemas.microsoft.com/office/drawing/2014/main" id="{5FB4FB20-17A8-42CF-9632-E73746338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34" b="80815" l="1259" r="98201">
                          <a14:foregroundMark x1="1439" y1="78183" x2="4496" y2="73090"/>
                          <a14:foregroundMark x1="4496" y1="73090" x2="360" y2="53650"/>
                          <a14:foregroundMark x1="360" y1="53650" x2="2698" y2="42954"/>
                          <a14:foregroundMark x1="2698" y1="42954" x2="1799" y2="16723"/>
                          <a14:foregroundMark x1="1799" y1="16723" x2="5036" y2="11460"/>
                          <a14:foregroundMark x1="5036" y1="11460" x2="4676" y2="6282"/>
                          <a14:foregroundMark x1="4676" y1="6282" x2="8453" y2="2207"/>
                          <a14:foregroundMark x1="8453" y1="2207" x2="20144" y2="679"/>
                          <a14:foregroundMark x1="20144" y1="679" x2="98561" y2="4499"/>
                          <a14:foregroundMark x1="98561" y1="4499" x2="97302" y2="80560"/>
                          <a14:foregroundMark x1="31835" y1="679" x2="43345" y2="2632"/>
                          <a14:foregroundMark x1="43345" y1="2632" x2="56475" y2="2716"/>
                          <a14:foregroundMark x1="56475" y1="2716" x2="86151" y2="934"/>
                          <a14:foregroundMark x1="2158" y1="2462" x2="1259" y2="80390"/>
                          <a14:foregroundMark x1="1259" y1="80390" x2="2518" y2="80815"/>
                          <a14:backgroundMark x1="12230" y1="7046" x2="15827" y2="6961"/>
                          <a14:backgroundMark x1="12050" y1="7810" x2="16007" y2="7810"/>
                          <a14:backgroundMark x1="12050" y1="8829" x2="16007" y2="8829"/>
                          <a14:backgroundMark x1="15827" y1="8574" x2="15647" y2="7131"/>
                          <a14:backgroundMark x1="12230" y1="6537" x2="11871" y2="6791"/>
                          <a14:backgroundMark x1="11511" y1="6791" x2="15468" y2="7131"/>
                          <a14:backgroundMark x1="15108" y1="6706" x2="17626" y2="7131"/>
                          <a14:backgroundMark x1="15108" y1="7046" x2="14568" y2="7470"/>
                          <a14:backgroundMark x1="15827" y1="7046" x2="16727" y2="7640"/>
                          <a14:backgroundMark x1="11511" y1="7301" x2="12230" y2="9168"/>
                          <a14:backgroundMark x1="83993" y1="6876" x2="85072" y2="8234"/>
                          <a14:backgroundMark x1="87410" y1="6961" x2="86691" y2="7046"/>
                          <a14:backgroundMark x1="83993" y1="6961" x2="89748" y2="6961"/>
                          <a14:backgroundMark x1="84353" y1="6791" x2="87050" y2="7216"/>
                          <a14:backgroundMark x1="86151" y1="8659" x2="86691" y2="8404"/>
                          <a14:backgroundMark x1="83633" y1="8574" x2="88309" y2="8574"/>
                          <a14:backgroundMark x1="85791" y1="7046" x2="89568" y2="6961"/>
                          <a14:backgroundMark x1="85252" y1="6791" x2="88309" y2="6791"/>
                        </a14:backgroundRemoval>
                      </a14:imgEffect>
                    </a14:imgLayer>
                  </a14:imgProps>
                </a:ext>
              </a:extLst>
            </a:blip>
            <a:srcRect b="20992"/>
            <a:stretch/>
          </p:blipFill>
          <p:spPr>
            <a:xfrm>
              <a:off x="1567305" y="1131853"/>
              <a:ext cx="3334794" cy="5892206"/>
            </a:xfrm>
            <a:prstGeom prst="rect">
              <a:avLst/>
            </a:prstGeom>
          </p:spPr>
        </p:pic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C61EADE-6797-4AB0-A212-2D153CD8EC2C}"/>
              </a:ext>
            </a:extLst>
          </p:cNvPr>
          <p:cNvCxnSpPr>
            <a:cxnSpLocks/>
          </p:cNvCxnSpPr>
          <p:nvPr/>
        </p:nvCxnSpPr>
        <p:spPr>
          <a:xfrm>
            <a:off x="4291999" y="1987606"/>
            <a:ext cx="527651" cy="35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442EF79-E405-43F4-BBD7-ECFE011FF3CF}"/>
              </a:ext>
            </a:extLst>
          </p:cNvPr>
          <p:cNvSpPr txBox="1"/>
          <p:nvPr/>
        </p:nvSpPr>
        <p:spPr>
          <a:xfrm>
            <a:off x="340591" y="1968945"/>
            <a:ext cx="3354834" cy="10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티어별</a:t>
            </a:r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 목표 분류를 통해 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300" b="1" dirty="0">
                <a:solidFill>
                  <a:srgbClr val="FF725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단계적 목표 수행 가능</a:t>
            </a:r>
            <a:endParaRPr lang="en-US" altLang="ko-KR" sz="2300" b="1" dirty="0">
              <a:solidFill>
                <a:srgbClr val="FF725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8A0AA05-63FD-42BC-915D-86BFA3CAE566}"/>
              </a:ext>
            </a:extLst>
          </p:cNvPr>
          <p:cNvCxnSpPr>
            <a:cxnSpLocks/>
          </p:cNvCxnSpPr>
          <p:nvPr/>
        </p:nvCxnSpPr>
        <p:spPr>
          <a:xfrm flipV="1">
            <a:off x="3832704" y="1991171"/>
            <a:ext cx="478345" cy="37102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D8A1AF6D-6E3C-4AA4-BC1F-2AEBDC87026A}"/>
              </a:ext>
            </a:extLst>
          </p:cNvPr>
          <p:cNvSpPr/>
          <p:nvPr/>
        </p:nvSpPr>
        <p:spPr>
          <a:xfrm>
            <a:off x="3754219" y="2337304"/>
            <a:ext cx="101600" cy="1079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C52961-2C74-4C7D-9E03-CB7FA1FF3C92}"/>
              </a:ext>
            </a:extLst>
          </p:cNvPr>
          <p:cNvSpPr txBox="1"/>
          <p:nvPr/>
        </p:nvSpPr>
        <p:spPr>
          <a:xfrm>
            <a:off x="8267681" y="3275228"/>
            <a:ext cx="3654444" cy="156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목표별</a:t>
            </a:r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 도전 사용자수에 따른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랭킹 확인 가능 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300" b="1" dirty="0">
                <a:solidFill>
                  <a:srgbClr val="FF725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여러 활동 사례의 참고</a:t>
            </a:r>
            <a:endParaRPr lang="en-US" altLang="ko-KR" sz="2300" b="1" dirty="0">
              <a:solidFill>
                <a:srgbClr val="FF725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06C6A9-50EE-4B50-AE82-8A3F7FB522C8}"/>
              </a:ext>
            </a:extLst>
          </p:cNvPr>
          <p:cNvSpPr txBox="1"/>
          <p:nvPr/>
        </p:nvSpPr>
        <p:spPr>
          <a:xfrm>
            <a:off x="355902" y="4517581"/>
            <a:ext cx="3354834" cy="10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133" dirty="0" err="1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티어별</a:t>
            </a:r>
            <a:r>
              <a:rPr lang="ko-KR" altLang="en-US" sz="2133" dirty="0">
                <a:solidFill>
                  <a:schemeClr val="tx1">
                    <a:lumMod val="65000"/>
                    <a:lumOff val="35000"/>
                  </a:schemeClr>
                </a:solidFill>
                <a:ea typeface="G마켓 산스 TTF Medium" panose="02000000000000000000" pitchFamily="2" charset="-127"/>
              </a:rPr>
              <a:t> 목록 정리를 통해</a:t>
            </a:r>
            <a:endParaRPr lang="en-US" altLang="ko-KR" sz="2133" dirty="0">
              <a:solidFill>
                <a:schemeClr val="tx1">
                  <a:lumMod val="65000"/>
                  <a:lumOff val="35000"/>
                </a:schemeClr>
              </a:solidFill>
              <a:ea typeface="G마켓 산스 TTF Medium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133" dirty="0">
                <a:solidFill>
                  <a:srgbClr val="FF725D"/>
                </a:solidFill>
                <a:ea typeface="G마켓 산스 TTF Medium" panose="02000000000000000000" pitchFamily="2" charset="-127"/>
              </a:rPr>
              <a:t> </a:t>
            </a:r>
            <a:r>
              <a:rPr lang="ko-KR" altLang="en-US" sz="2300" b="1" dirty="0">
                <a:solidFill>
                  <a:srgbClr val="FF725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직관적인 난이도 확인</a:t>
            </a:r>
            <a:endParaRPr lang="en-US" altLang="ko-KR" sz="2300" b="1" dirty="0">
              <a:solidFill>
                <a:srgbClr val="FF725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7B52B0A-A7A0-488F-81A5-5B4056D856AD}"/>
              </a:ext>
            </a:extLst>
          </p:cNvPr>
          <p:cNvCxnSpPr>
            <a:cxnSpLocks/>
          </p:cNvCxnSpPr>
          <p:nvPr/>
        </p:nvCxnSpPr>
        <p:spPr>
          <a:xfrm>
            <a:off x="6645275" y="3892847"/>
            <a:ext cx="159612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15C63E-E4D5-4DB3-A38B-1915E2BA7AD4}"/>
              </a:ext>
            </a:extLst>
          </p:cNvPr>
          <p:cNvCxnSpPr>
            <a:cxnSpLocks/>
          </p:cNvCxnSpPr>
          <p:nvPr/>
        </p:nvCxnSpPr>
        <p:spPr>
          <a:xfrm>
            <a:off x="5972175" y="3228975"/>
            <a:ext cx="707231" cy="68292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DD69B1F3-0AA1-4298-9DBB-311FD867A147}"/>
              </a:ext>
            </a:extLst>
          </p:cNvPr>
          <p:cNvSpPr/>
          <p:nvPr/>
        </p:nvSpPr>
        <p:spPr>
          <a:xfrm>
            <a:off x="8099649" y="3838872"/>
            <a:ext cx="101600" cy="1079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F3D04A2-159A-4A84-8E16-1C7948C17287}"/>
              </a:ext>
            </a:extLst>
          </p:cNvPr>
          <p:cNvCxnSpPr>
            <a:cxnSpLocks/>
          </p:cNvCxnSpPr>
          <p:nvPr/>
        </p:nvCxnSpPr>
        <p:spPr>
          <a:xfrm>
            <a:off x="3832704" y="4939916"/>
            <a:ext cx="85994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E1ECECD8-01CA-47D5-AE6A-95AC2F8F39A4}"/>
              </a:ext>
            </a:extLst>
          </p:cNvPr>
          <p:cNvSpPr/>
          <p:nvPr/>
        </p:nvSpPr>
        <p:spPr>
          <a:xfrm>
            <a:off x="3754219" y="4885941"/>
            <a:ext cx="101600" cy="1079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673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0031" y="4694529"/>
            <a:ext cx="3202169" cy="3196703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26252" y="1406279"/>
            <a:ext cx="1194691" cy="1194691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64253" y="3549752"/>
            <a:ext cx="4063492" cy="491819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9916" y="3429000"/>
            <a:ext cx="1715209" cy="1715209"/>
            <a:chOff x="13150908" y="4062021"/>
            <a:chExt cx="2572814" cy="257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A0C67BD-B44E-45E3-9745-6472305A16EE}"/>
              </a:ext>
            </a:extLst>
          </p:cNvPr>
          <p:cNvGrpSpPr/>
          <p:nvPr/>
        </p:nvGrpSpPr>
        <p:grpSpPr>
          <a:xfrm>
            <a:off x="9307521" y="-987149"/>
            <a:ext cx="3202169" cy="3196703"/>
            <a:chOff x="2850046" y="7041794"/>
            <a:chExt cx="4803254" cy="4795054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1AC4C1D2-18EB-4F68-BEA8-61DFE4B7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69B8BC-F38D-45FD-B6B0-CFDFA78BF4A0}"/>
              </a:ext>
            </a:extLst>
          </p:cNvPr>
          <p:cNvSpPr txBox="1"/>
          <p:nvPr/>
        </p:nvSpPr>
        <p:spPr>
          <a:xfrm flipH="1">
            <a:off x="4447745" y="1549400"/>
            <a:ext cx="3296510" cy="213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defRPr/>
            </a:pPr>
            <a:r>
              <a:rPr lang="en-US" altLang="ko-KR" sz="13267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9DE7E-DAA1-4642-AD64-43651082332E}"/>
              </a:ext>
            </a:extLst>
          </p:cNvPr>
          <p:cNvSpPr txBox="1"/>
          <p:nvPr/>
        </p:nvSpPr>
        <p:spPr>
          <a:xfrm flipH="1">
            <a:off x="4955996" y="4262597"/>
            <a:ext cx="228000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lnSpc>
                <a:spcPct val="150000"/>
              </a:lnSpc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문제인식</a:t>
            </a:r>
            <a:endParaRPr lang="ko-KR" altLang="en-US" sz="2933" dirty="0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664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0031" y="4694529"/>
            <a:ext cx="3202169" cy="3196703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26252" y="1406279"/>
            <a:ext cx="1194691" cy="1194691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64253" y="3549752"/>
            <a:ext cx="4063492" cy="491819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9916" y="3429000"/>
            <a:ext cx="1715209" cy="1715209"/>
            <a:chOff x="13150908" y="4062021"/>
            <a:chExt cx="2572814" cy="257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A0C67BD-B44E-45E3-9745-6472305A16EE}"/>
              </a:ext>
            </a:extLst>
          </p:cNvPr>
          <p:cNvGrpSpPr/>
          <p:nvPr/>
        </p:nvGrpSpPr>
        <p:grpSpPr>
          <a:xfrm>
            <a:off x="9307521" y="-987149"/>
            <a:ext cx="3202169" cy="3196703"/>
            <a:chOff x="2850046" y="7041794"/>
            <a:chExt cx="4803254" cy="4795054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1AC4C1D2-18EB-4F68-BEA8-61DFE4B7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69B8BC-F38D-45FD-B6B0-CFDFA78BF4A0}"/>
              </a:ext>
            </a:extLst>
          </p:cNvPr>
          <p:cNvSpPr txBox="1"/>
          <p:nvPr/>
        </p:nvSpPr>
        <p:spPr>
          <a:xfrm flipH="1">
            <a:off x="4447745" y="1549400"/>
            <a:ext cx="3296510" cy="213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defRPr/>
            </a:pPr>
            <a:r>
              <a:rPr lang="en-US" altLang="ko-KR" sz="13267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9DE7E-DAA1-4642-AD64-43651082332E}"/>
              </a:ext>
            </a:extLst>
          </p:cNvPr>
          <p:cNvSpPr txBox="1"/>
          <p:nvPr/>
        </p:nvSpPr>
        <p:spPr>
          <a:xfrm flipH="1">
            <a:off x="5238394" y="4262597"/>
            <a:ext cx="171521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lnSpc>
                <a:spcPct val="150000"/>
              </a:lnSpc>
              <a:defRPr/>
            </a:pPr>
            <a:r>
              <a:rPr lang="ko-KR" altLang="en-US" sz="3600" dirty="0" err="1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차별점</a:t>
            </a:r>
            <a:endParaRPr lang="ko-KR" altLang="en-US" sz="2933" dirty="0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59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56082" y="5247650"/>
            <a:ext cx="2630695" cy="1717578"/>
            <a:chOff x="15684122" y="7871474"/>
            <a:chExt cx="3946043" cy="25763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60000">
              <a:off x="15684122" y="7871474"/>
              <a:ext cx="3946043" cy="2576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22478" y="3798607"/>
            <a:ext cx="3552669" cy="2704803"/>
            <a:chOff x="12033716" y="5697911"/>
            <a:chExt cx="5007887" cy="40572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3716" y="5697911"/>
              <a:ext cx="5007887" cy="4057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8402" y="3783668"/>
            <a:ext cx="3544445" cy="2719742"/>
            <a:chOff x="6567603" y="5675502"/>
            <a:chExt cx="5316667" cy="40796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7603" y="5675502"/>
              <a:ext cx="5316667" cy="4079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36640" y="97818"/>
            <a:ext cx="3241983" cy="2271754"/>
            <a:chOff x="-804959" y="146727"/>
            <a:chExt cx="4862974" cy="34076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921" y="3771388"/>
            <a:ext cx="3452381" cy="2704803"/>
            <a:chOff x="952381" y="5657082"/>
            <a:chExt cx="5178571" cy="40572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5657082"/>
              <a:ext cx="5178571" cy="40572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1530" y="1472222"/>
            <a:ext cx="3452381" cy="2175090"/>
            <a:chOff x="947295" y="2208333"/>
            <a:chExt cx="5178571" cy="32626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295" y="2208333"/>
              <a:ext cx="5178571" cy="32626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14036" y="1472222"/>
            <a:ext cx="3452381" cy="2175090"/>
            <a:chOff x="12171053" y="2208333"/>
            <a:chExt cx="5178571" cy="32626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1053" y="2208333"/>
              <a:ext cx="5178571" cy="32626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8402" y="1472222"/>
            <a:ext cx="3452381" cy="2175090"/>
            <a:chOff x="6567603" y="2208333"/>
            <a:chExt cx="5178571" cy="32626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7603" y="2208333"/>
              <a:ext cx="5178571" cy="32626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0057" y="1306225"/>
            <a:ext cx="742317" cy="742317"/>
            <a:chOff x="495085" y="1959337"/>
            <a:chExt cx="1113475" cy="11134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106" y="1442386"/>
              <a:ext cx="2228571" cy="222857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5085" y="1959337"/>
              <a:ext cx="1113475" cy="11134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1588" y="1471304"/>
            <a:ext cx="397706" cy="397258"/>
            <a:chOff x="752381" y="2206956"/>
            <a:chExt cx="596559" cy="5958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2381" y="2206956"/>
              <a:ext cx="596559" cy="5958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30252" y="1306225"/>
            <a:ext cx="742317" cy="742317"/>
            <a:chOff x="6045378" y="1959337"/>
            <a:chExt cx="1113475" cy="11134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187" y="1442386"/>
              <a:ext cx="2228571" cy="222857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5378" y="1959337"/>
              <a:ext cx="1113475" cy="11134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01783" y="1471304"/>
            <a:ext cx="397706" cy="397258"/>
            <a:chOff x="6302674" y="2206956"/>
            <a:chExt cx="596559" cy="59588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2674" y="2206956"/>
              <a:ext cx="596559" cy="5958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90842" y="1306225"/>
            <a:ext cx="742317" cy="742317"/>
            <a:chOff x="11686262" y="1959337"/>
            <a:chExt cx="1113475" cy="111347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76071" y="1442386"/>
              <a:ext cx="2228571" cy="222857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86262" y="1959337"/>
              <a:ext cx="1113475" cy="11134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962372" y="1471304"/>
            <a:ext cx="397706" cy="397258"/>
            <a:chOff x="11943557" y="2206956"/>
            <a:chExt cx="596559" cy="59588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43557" y="2206956"/>
              <a:ext cx="596559" cy="5958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22588" y="3562656"/>
            <a:ext cx="742317" cy="742317"/>
            <a:chOff x="483881" y="5343984"/>
            <a:chExt cx="1113475" cy="111347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310" y="4827033"/>
              <a:ext cx="2228571" cy="2228571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881" y="5343984"/>
              <a:ext cx="1113475" cy="111347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4445" y="3697175"/>
            <a:ext cx="511375" cy="511375"/>
            <a:chOff x="666667" y="5545761"/>
            <a:chExt cx="767063" cy="76706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667" y="5545761"/>
              <a:ext cx="767063" cy="76706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030252" y="3581704"/>
            <a:ext cx="742317" cy="742317"/>
            <a:chOff x="6045378" y="5372555"/>
            <a:chExt cx="1113475" cy="111347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187" y="4855605"/>
              <a:ext cx="2228571" cy="2228571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5378" y="5372555"/>
              <a:ext cx="1113475" cy="11134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152110" y="3716223"/>
            <a:ext cx="511375" cy="511375"/>
            <a:chOff x="6228164" y="5574333"/>
            <a:chExt cx="767063" cy="76706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28164" y="5574333"/>
              <a:ext cx="767063" cy="76706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790842" y="3581704"/>
            <a:ext cx="742317" cy="742317"/>
            <a:chOff x="11686262" y="5372555"/>
            <a:chExt cx="1113475" cy="111347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76071" y="4855605"/>
              <a:ext cx="2228571" cy="2228571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86262" y="5372555"/>
              <a:ext cx="1113475" cy="111347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912699" y="3716223"/>
            <a:ext cx="511375" cy="511375"/>
            <a:chOff x="11869048" y="5574333"/>
            <a:chExt cx="767063" cy="76706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69048" y="5574333"/>
              <a:ext cx="767063" cy="76706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26456" y="2355358"/>
            <a:ext cx="3452381" cy="634905"/>
            <a:chOff x="939683" y="3533037"/>
            <a:chExt cx="5178571" cy="95235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9683" y="3533037"/>
              <a:ext cx="5178571" cy="95235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369048" y="2355358"/>
            <a:ext cx="3452381" cy="634905"/>
            <a:chOff x="6553571" y="3533037"/>
            <a:chExt cx="5178571" cy="95235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53571" y="3533037"/>
              <a:ext cx="5178571" cy="95235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114035" y="2380755"/>
            <a:ext cx="3444912" cy="634905"/>
            <a:chOff x="12171053" y="3571132"/>
            <a:chExt cx="5167368" cy="95235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71053" y="3571132"/>
              <a:ext cx="5167368" cy="952358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A81CC735-4416-4DF4-886D-EB59A0A112BF}"/>
              </a:ext>
            </a:extLst>
          </p:cNvPr>
          <p:cNvSpPr txBox="1"/>
          <p:nvPr/>
        </p:nvSpPr>
        <p:spPr>
          <a:xfrm>
            <a:off x="808150" y="2450378"/>
            <a:ext cx="3452381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33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단순한 투두리스트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3513F3-728D-4C52-8028-1B26A60FD983}"/>
              </a:ext>
            </a:extLst>
          </p:cNvPr>
          <p:cNvSpPr txBox="1"/>
          <p:nvPr/>
        </p:nvSpPr>
        <p:spPr>
          <a:xfrm>
            <a:off x="925923" y="3966381"/>
            <a:ext cx="2872482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단순 투두리스트가 아닌 </a:t>
            </a:r>
            <a:r>
              <a:rPr lang="ko-KR" altLang="en-US" sz="1867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티어</a:t>
            </a:r>
            <a:r>
              <a:rPr lang="ko-KR" altLang="en-US" sz="1867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기능을 통한 동기부여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BA0C12D-665C-4F33-8062-9CBA547D40D8}"/>
              </a:ext>
            </a:extLst>
          </p:cNvPr>
          <p:cNvSpPr txBox="1"/>
          <p:nvPr/>
        </p:nvSpPr>
        <p:spPr>
          <a:xfrm>
            <a:off x="4459999" y="3987801"/>
            <a:ext cx="3361429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공부만을 </a:t>
            </a:r>
            <a:r>
              <a:rPr lang="ko-KR" altLang="en-US" sz="1867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긍적적으로</a:t>
            </a:r>
            <a:r>
              <a:rPr lang="ko-KR" altLang="en-US" sz="1867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867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867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인정하는 사회적 인식 개선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250AE9D-9ABB-4380-A4FD-B73AC83473A7}"/>
              </a:ext>
            </a:extLst>
          </p:cNvPr>
          <p:cNvSpPr txBox="1"/>
          <p:nvPr/>
        </p:nvSpPr>
        <p:spPr>
          <a:xfrm>
            <a:off x="8213717" y="3987801"/>
            <a:ext cx="3361429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전문인력 중심에서 벗어나</a:t>
            </a:r>
            <a:endParaRPr lang="en-US" altLang="ko-KR" sz="1867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867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모두의 멘토 참여 지원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378FE9-9952-4FF3-A967-E97D8D2889F0}"/>
              </a:ext>
            </a:extLst>
          </p:cNvPr>
          <p:cNvSpPr txBox="1"/>
          <p:nvPr/>
        </p:nvSpPr>
        <p:spPr>
          <a:xfrm>
            <a:off x="4633296" y="4703737"/>
            <a:ext cx="3068735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▸ 개미와 베짱이의 두 가지 모드를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통해 자기계발과 휴식을 명확히 구분 지음으로써 상황에 따라 집중할 수 있는 통합환경 제공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B4A3885-620F-43CF-B9D9-B7A50D1FAE24}"/>
              </a:ext>
            </a:extLst>
          </p:cNvPr>
          <p:cNvSpPr txBox="1"/>
          <p:nvPr/>
        </p:nvSpPr>
        <p:spPr>
          <a:xfrm>
            <a:off x="8213716" y="4575035"/>
            <a:ext cx="3209605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▸ 전문 강사 뿐만 아니라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 수준 이상의 목표를 달성한 사용자에게 자격을 부여하여 멘토의 역할로서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사용자들에게 도움을 줄 수 있도록 클래스 개설을 지원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65CD276-F927-476C-B002-339A8AE286A2}"/>
              </a:ext>
            </a:extLst>
          </p:cNvPr>
          <p:cNvSpPr txBox="1"/>
          <p:nvPr/>
        </p:nvSpPr>
        <p:spPr>
          <a:xfrm>
            <a:off x="4477565" y="2444976"/>
            <a:ext cx="3452381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33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공부만이 성공의 길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8725E3E-0EF9-406E-92B0-B3BFB4CCA40A}"/>
              </a:ext>
            </a:extLst>
          </p:cNvPr>
          <p:cNvSpPr txBox="1"/>
          <p:nvPr/>
        </p:nvSpPr>
        <p:spPr>
          <a:xfrm>
            <a:off x="8424074" y="2450948"/>
            <a:ext cx="3452381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33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과도한 자격 요구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3EC88D4-5A4B-447C-B0D0-878076123C1A}"/>
              </a:ext>
            </a:extLst>
          </p:cNvPr>
          <p:cNvSpPr txBox="1"/>
          <p:nvPr/>
        </p:nvSpPr>
        <p:spPr>
          <a:xfrm>
            <a:off x="768679" y="4668560"/>
            <a:ext cx="3160486" cy="165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▸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목표티어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설정과 사용자의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티어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상승을 통해 적극적인 참여와 지속적인 성취감 제공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/>
            <a:endParaRPr lang="en-US" altLang="ko-KR" sz="533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▸ 사용자 간의 난이도와 목표 공유로 스스로의 계획에 대한 방향성 정립을 도모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1EC8B4-8E7C-4A24-B6E3-63DE8487D700}"/>
              </a:ext>
            </a:extLst>
          </p:cNvPr>
          <p:cNvSpPr txBox="1"/>
          <p:nvPr/>
        </p:nvSpPr>
        <p:spPr>
          <a:xfrm>
            <a:off x="435641" y="295883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차별점</a:t>
            </a:r>
            <a:endParaRPr lang="ko-KR" altLang="en-US" sz="24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844F8A-65D8-40A8-84E8-B989AA40C9E3}"/>
              </a:ext>
            </a:extLst>
          </p:cNvPr>
          <p:cNvSpPr txBox="1"/>
          <p:nvPr/>
        </p:nvSpPr>
        <p:spPr>
          <a:xfrm>
            <a:off x="435640" y="820317"/>
            <a:ext cx="409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서비스와의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차별점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12E780A-836A-4B31-BFD7-9EE872D7A500}"/>
              </a:ext>
            </a:extLst>
          </p:cNvPr>
          <p:cNvSpPr/>
          <p:nvPr/>
        </p:nvSpPr>
        <p:spPr>
          <a:xfrm>
            <a:off x="340591" y="295883"/>
            <a:ext cx="9504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0031" y="4694529"/>
            <a:ext cx="3202169" cy="3196703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26252" y="1406279"/>
            <a:ext cx="1194691" cy="1194691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64253" y="3549752"/>
            <a:ext cx="4063492" cy="491819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9916" y="3429000"/>
            <a:ext cx="1715209" cy="1715209"/>
            <a:chOff x="13150908" y="4062021"/>
            <a:chExt cx="2572814" cy="257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A0C67BD-B44E-45E3-9745-6472305A16EE}"/>
              </a:ext>
            </a:extLst>
          </p:cNvPr>
          <p:cNvGrpSpPr/>
          <p:nvPr/>
        </p:nvGrpSpPr>
        <p:grpSpPr>
          <a:xfrm>
            <a:off x="9307521" y="-987149"/>
            <a:ext cx="3202169" cy="3196703"/>
            <a:chOff x="2850046" y="7041794"/>
            <a:chExt cx="4803254" cy="4795054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1AC4C1D2-18EB-4F68-BEA8-61DFE4B7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69B8BC-F38D-45FD-B6B0-CFDFA78BF4A0}"/>
              </a:ext>
            </a:extLst>
          </p:cNvPr>
          <p:cNvSpPr txBox="1"/>
          <p:nvPr/>
        </p:nvSpPr>
        <p:spPr>
          <a:xfrm flipH="1">
            <a:off x="4447745" y="1549400"/>
            <a:ext cx="3296510" cy="213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defRPr/>
            </a:pPr>
            <a:r>
              <a:rPr lang="en-US" altLang="ko-KR" sz="13267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EAC8E-6469-4077-B55E-0412C5D990C3}"/>
              </a:ext>
            </a:extLst>
          </p:cNvPr>
          <p:cNvSpPr txBox="1"/>
          <p:nvPr/>
        </p:nvSpPr>
        <p:spPr>
          <a:xfrm flipH="1">
            <a:off x="4372786" y="4262597"/>
            <a:ext cx="344642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lnSpc>
                <a:spcPct val="150000"/>
              </a:lnSpc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비즈니스 모델</a:t>
            </a:r>
            <a:endParaRPr lang="ko-KR" altLang="en-US" sz="2933" dirty="0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882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1001">
            <a:extLst>
              <a:ext uri="{FF2B5EF4-FFF2-40B4-BE49-F238E27FC236}">
                <a16:creationId xmlns:a16="http://schemas.microsoft.com/office/drawing/2014/main" id="{8B47686E-0C87-4F52-8D04-F116DCD40BF6}"/>
              </a:ext>
            </a:extLst>
          </p:cNvPr>
          <p:cNvGrpSpPr/>
          <p:nvPr/>
        </p:nvGrpSpPr>
        <p:grpSpPr>
          <a:xfrm>
            <a:off x="-69842" y="-152381"/>
            <a:ext cx="12358435" cy="1625939"/>
            <a:chOff x="-104762" y="-228571"/>
            <a:chExt cx="18537652" cy="3001681"/>
          </a:xfrm>
        </p:grpSpPr>
        <p:pic>
          <p:nvPicPr>
            <p:cNvPr id="67" name="Object 2">
              <a:extLst>
                <a:ext uri="{FF2B5EF4-FFF2-40B4-BE49-F238E27FC236}">
                  <a16:creationId xmlns:a16="http://schemas.microsoft.com/office/drawing/2014/main" id="{9C6C64B8-03FB-48CB-AF3A-EAD3670E1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grpSp>
        <p:nvGrpSpPr>
          <p:cNvPr id="68" name="그룹 1003">
            <a:extLst>
              <a:ext uri="{FF2B5EF4-FFF2-40B4-BE49-F238E27FC236}">
                <a16:creationId xmlns:a16="http://schemas.microsoft.com/office/drawing/2014/main" id="{C4BA31F2-54AE-48FB-A1C2-FDA4563C59D6}"/>
              </a:ext>
            </a:extLst>
          </p:cNvPr>
          <p:cNvGrpSpPr/>
          <p:nvPr/>
        </p:nvGrpSpPr>
        <p:grpSpPr>
          <a:xfrm>
            <a:off x="-849537" y="5155482"/>
            <a:ext cx="2994271" cy="3403323"/>
            <a:chOff x="-1274306" y="7733222"/>
            <a:chExt cx="4491407" cy="5104985"/>
          </a:xfrm>
        </p:grpSpPr>
        <p:pic>
          <p:nvPicPr>
            <p:cNvPr id="70" name="Object 10">
              <a:extLst>
                <a:ext uri="{FF2B5EF4-FFF2-40B4-BE49-F238E27FC236}">
                  <a16:creationId xmlns:a16="http://schemas.microsoft.com/office/drawing/2014/main" id="{034386BE-4CC7-4448-ADEF-363F77061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80" name="그룹 1014">
            <a:extLst>
              <a:ext uri="{FF2B5EF4-FFF2-40B4-BE49-F238E27FC236}">
                <a16:creationId xmlns:a16="http://schemas.microsoft.com/office/drawing/2014/main" id="{5330D5C9-CC60-41AE-BBF6-0EBF0528C912}"/>
              </a:ext>
            </a:extLst>
          </p:cNvPr>
          <p:cNvGrpSpPr/>
          <p:nvPr/>
        </p:nvGrpSpPr>
        <p:grpSpPr>
          <a:xfrm>
            <a:off x="9855583" y="-476670"/>
            <a:ext cx="4114286" cy="1715246"/>
            <a:chOff x="14783374" y="-715006"/>
            <a:chExt cx="6171429" cy="2572869"/>
          </a:xfrm>
        </p:grpSpPr>
        <p:pic>
          <p:nvPicPr>
            <p:cNvPr id="81" name="Object 45">
              <a:extLst>
                <a:ext uri="{FF2B5EF4-FFF2-40B4-BE49-F238E27FC236}">
                  <a16:creationId xmlns:a16="http://schemas.microsoft.com/office/drawing/2014/main" id="{2111B4A1-AA67-43A1-85D7-B6E32BAF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3374" y="-715006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1308703">
            <a:off x="2989807" y="2289506"/>
            <a:ext cx="2115871" cy="709637"/>
            <a:chOff x="3612350" y="3897418"/>
            <a:chExt cx="2556393" cy="85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60000">
              <a:off x="3612350" y="3897418"/>
              <a:ext cx="2556393" cy="85738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6C7807-3341-461D-A374-755C062D3E42}"/>
              </a:ext>
            </a:extLst>
          </p:cNvPr>
          <p:cNvGrpSpPr/>
          <p:nvPr/>
        </p:nvGrpSpPr>
        <p:grpSpPr>
          <a:xfrm>
            <a:off x="745549" y="2158258"/>
            <a:ext cx="2460759" cy="1210839"/>
            <a:chOff x="914400" y="3837108"/>
            <a:chExt cx="3691138" cy="1816258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14400" y="5115332"/>
              <a:ext cx="3691138" cy="538034"/>
              <a:chOff x="382122" y="5783397"/>
              <a:chExt cx="3691138" cy="538034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2122" y="5783397"/>
                <a:ext cx="3691138" cy="53803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40290" y="3837108"/>
              <a:ext cx="3270206" cy="1792482"/>
              <a:chOff x="649439" y="4505173"/>
              <a:chExt cx="3270206" cy="179248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9439" y="4505173"/>
                <a:ext cx="3270206" cy="179248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 rot="1384267">
            <a:off x="3096449" y="2532901"/>
            <a:ext cx="2115871" cy="709637"/>
            <a:chOff x="3745726" y="4353701"/>
            <a:chExt cx="2556393" cy="8573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">
              <a:off x="3745726" y="4353701"/>
              <a:ext cx="2556393" cy="8573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15023524">
            <a:off x="3375388" y="4241918"/>
            <a:ext cx="1820485" cy="903051"/>
            <a:chOff x="7515783" y="5848409"/>
            <a:chExt cx="1695980" cy="8412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540000">
              <a:off x="7515783" y="5848409"/>
              <a:ext cx="1695980" cy="8412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15023524">
            <a:off x="3298500" y="4487041"/>
            <a:ext cx="1820485" cy="903051"/>
            <a:chOff x="7889562" y="5824600"/>
            <a:chExt cx="1695980" cy="8412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4520000">
              <a:off x="7889562" y="5824600"/>
              <a:ext cx="1695980" cy="8412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87104" y="2309241"/>
            <a:ext cx="1978093" cy="656390"/>
            <a:chOff x="10134389" y="1699912"/>
            <a:chExt cx="2967140" cy="9845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00">
              <a:off x="10134389" y="1699912"/>
              <a:ext cx="2967140" cy="9845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63620" y="1659649"/>
            <a:ext cx="1078905" cy="1078905"/>
            <a:chOff x="13249162" y="725523"/>
            <a:chExt cx="1618358" cy="16183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49162" y="725523"/>
              <a:ext cx="1618358" cy="16183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80159" y="4500452"/>
            <a:ext cx="1078905" cy="1078905"/>
            <a:chOff x="13273971" y="4986728"/>
            <a:chExt cx="1618358" cy="161835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73971" y="4986728"/>
              <a:ext cx="1618358" cy="16183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42495" y="2637860"/>
            <a:ext cx="1576070" cy="371654"/>
            <a:chOff x="12917475" y="2192840"/>
            <a:chExt cx="2167678" cy="55748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17475" y="2192840"/>
              <a:ext cx="2167678" cy="5574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27778" y="5443162"/>
            <a:ext cx="1576070" cy="371654"/>
            <a:chOff x="13045400" y="6400793"/>
            <a:chExt cx="2167678" cy="55748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45400" y="6400793"/>
              <a:ext cx="2167678" cy="55748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55764" y="2520883"/>
            <a:ext cx="1978093" cy="656390"/>
            <a:chOff x="10237379" y="2017375"/>
            <a:chExt cx="2967140" cy="98458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320000">
              <a:off x="10237379" y="2017375"/>
              <a:ext cx="2967140" cy="9845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59148" y="3665845"/>
            <a:ext cx="1978093" cy="656390"/>
            <a:chOff x="13992454" y="3734817"/>
            <a:chExt cx="2967140" cy="98458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6220000">
              <a:off x="13992454" y="3734817"/>
              <a:ext cx="2967140" cy="9845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04443" y="3630843"/>
            <a:ext cx="1978093" cy="656390"/>
            <a:chOff x="13610397" y="3682315"/>
            <a:chExt cx="2967140" cy="98458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7540000">
              <a:off x="13610397" y="3682315"/>
              <a:ext cx="2967140" cy="98458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85199" y="4512000"/>
            <a:ext cx="1978093" cy="656390"/>
            <a:chOff x="10131531" y="5004050"/>
            <a:chExt cx="2967140" cy="98458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0620000">
              <a:off x="10131531" y="5004050"/>
              <a:ext cx="2967140" cy="98458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185199" y="4512000"/>
            <a:ext cx="1978093" cy="656390"/>
            <a:chOff x="10131531" y="5004050"/>
            <a:chExt cx="2967140" cy="98458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0620000">
              <a:off x="10131531" y="5004050"/>
              <a:ext cx="2967140" cy="98458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337315" y="4354977"/>
            <a:ext cx="1978093" cy="656390"/>
            <a:chOff x="10359705" y="4700224"/>
            <a:chExt cx="2967140" cy="98458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1940000">
              <a:off x="10359705" y="4700224"/>
              <a:ext cx="2967140" cy="984585"/>
            </a:xfrm>
            <a:prstGeom prst="rect">
              <a:avLst/>
            </a:prstGeom>
          </p:spPr>
        </p:pic>
      </p:grpSp>
      <p:grpSp>
        <p:nvGrpSpPr>
          <p:cNvPr id="71" name="그룹 1013">
            <a:extLst>
              <a:ext uri="{FF2B5EF4-FFF2-40B4-BE49-F238E27FC236}">
                <a16:creationId xmlns:a16="http://schemas.microsoft.com/office/drawing/2014/main" id="{8F39AC56-C6F4-4667-9D09-4C90BE2A86B2}"/>
              </a:ext>
            </a:extLst>
          </p:cNvPr>
          <p:cNvGrpSpPr/>
          <p:nvPr/>
        </p:nvGrpSpPr>
        <p:grpSpPr>
          <a:xfrm>
            <a:off x="9693591" y="-2382853"/>
            <a:ext cx="3522851" cy="3461381"/>
            <a:chOff x="14540386" y="-3574279"/>
            <a:chExt cx="5284276" cy="5192072"/>
          </a:xfrm>
        </p:grpSpPr>
        <p:pic>
          <p:nvPicPr>
            <p:cNvPr id="73" name="Object 42">
              <a:extLst>
                <a:ext uri="{FF2B5EF4-FFF2-40B4-BE49-F238E27FC236}">
                  <a16:creationId xmlns:a16="http://schemas.microsoft.com/office/drawing/2014/main" id="{3AC59CB2-098D-4EF2-912B-37AEE6F80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1882892-07D4-4B14-9C65-43AB5FFEC3AC}"/>
              </a:ext>
            </a:extLst>
          </p:cNvPr>
          <p:cNvSpPr txBox="1"/>
          <p:nvPr/>
        </p:nvSpPr>
        <p:spPr>
          <a:xfrm>
            <a:off x="3743462" y="2704866"/>
            <a:ext cx="959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G마켓 산스 TTF Medium" panose="02000000000000000000" pitchFamily="2" charset="-127"/>
              </a:rPr>
              <a:t>광고료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0FE1866-9F64-49DC-AD17-4BBFB8991059}"/>
              </a:ext>
            </a:extLst>
          </p:cNvPr>
          <p:cNvSpPr txBox="1"/>
          <p:nvPr/>
        </p:nvSpPr>
        <p:spPr>
          <a:xfrm>
            <a:off x="3749958" y="1970687"/>
            <a:ext cx="1071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G마켓 산스 TTF Medium" panose="02000000000000000000" pitchFamily="2" charset="-127"/>
              </a:rPr>
              <a:t>광고 송출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8D53B2-A007-4B93-B668-0A3A873DA207}"/>
              </a:ext>
            </a:extLst>
          </p:cNvPr>
          <p:cNvSpPr txBox="1"/>
          <p:nvPr/>
        </p:nvSpPr>
        <p:spPr>
          <a:xfrm>
            <a:off x="3746460" y="5354444"/>
            <a:ext cx="1898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G마켓 산스 TTF Medium" panose="02000000000000000000" pitchFamily="2" charset="-127"/>
              </a:rPr>
              <a:t>배지 </a:t>
            </a:r>
            <a:r>
              <a:rPr lang="ko-KR" altLang="en-US" sz="1600" dirty="0" err="1">
                <a:ea typeface="G마켓 산스 TTF Medium" panose="02000000000000000000" pitchFamily="2" charset="-127"/>
              </a:rPr>
              <a:t>굿즈</a:t>
            </a:r>
            <a:r>
              <a:rPr lang="ko-KR" altLang="en-US" sz="1600" dirty="0">
                <a:ea typeface="G마켓 산스 TTF Medium" panose="02000000000000000000" pitchFamily="2" charset="-127"/>
              </a:rPr>
              <a:t> 판매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CCF8DA5-3FEB-4D53-AC33-0DAB20985602}"/>
              </a:ext>
            </a:extLst>
          </p:cNvPr>
          <p:cNvSpPr txBox="1"/>
          <p:nvPr/>
        </p:nvSpPr>
        <p:spPr>
          <a:xfrm>
            <a:off x="3746460" y="4605256"/>
            <a:ext cx="915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ea typeface="G마켓 산스 TTF Medium" panose="02000000000000000000" pitchFamily="2" charset="-127"/>
              </a:rPr>
              <a:t>구매료</a:t>
            </a:r>
            <a:endParaRPr lang="ko-KR" altLang="en-US" sz="1600" dirty="0">
              <a:ea typeface="G마켓 산스 TTF Medium" panose="020000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3994D53-F2EF-48B3-AF00-E36E6AC63035}"/>
              </a:ext>
            </a:extLst>
          </p:cNvPr>
          <p:cNvSpPr txBox="1"/>
          <p:nvPr/>
        </p:nvSpPr>
        <p:spPr>
          <a:xfrm>
            <a:off x="6729490" y="2026675"/>
            <a:ext cx="185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ea typeface="G마켓 산스 TTF Medium" panose="02000000000000000000" pitchFamily="2" charset="-127"/>
              </a:rPr>
              <a:t>강의 환경 제공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5FAF87E-496D-4173-8719-C0511812D847}"/>
              </a:ext>
            </a:extLst>
          </p:cNvPr>
          <p:cNvSpPr txBox="1"/>
          <p:nvPr/>
        </p:nvSpPr>
        <p:spPr>
          <a:xfrm>
            <a:off x="7823281" y="2767347"/>
            <a:ext cx="818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G마켓 산스 TTF Medium" panose="02000000000000000000" pitchFamily="2" charset="-127"/>
              </a:rPr>
              <a:t>수수료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8BF76-6925-4FE9-90DA-D3C9F5641EF3}"/>
              </a:ext>
            </a:extLst>
          </p:cNvPr>
          <p:cNvSpPr txBox="1"/>
          <p:nvPr/>
        </p:nvSpPr>
        <p:spPr>
          <a:xfrm>
            <a:off x="7786309" y="4458558"/>
            <a:ext cx="1720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G마켓 산스 TTF Medium" panose="02000000000000000000" pitchFamily="2" charset="-127"/>
              </a:rPr>
              <a:t>교육 플랫폼 제공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79BBA6A-1BE5-4631-B563-7E82F56AEFEB}"/>
              </a:ext>
            </a:extLst>
          </p:cNvPr>
          <p:cNvSpPr txBox="1"/>
          <p:nvPr/>
        </p:nvSpPr>
        <p:spPr>
          <a:xfrm>
            <a:off x="7797748" y="5053348"/>
            <a:ext cx="741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G마켓 산스 TTF Medium" panose="02000000000000000000" pitchFamily="2" charset="-127"/>
              </a:rPr>
              <a:t>홍보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E0FC05-0F5B-4A16-AA26-01314C736869}"/>
              </a:ext>
            </a:extLst>
          </p:cNvPr>
          <p:cNvSpPr txBox="1"/>
          <p:nvPr/>
        </p:nvSpPr>
        <p:spPr>
          <a:xfrm>
            <a:off x="9893167" y="3730521"/>
            <a:ext cx="852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G마켓 산스 TTF Medium" panose="02000000000000000000" pitchFamily="2" charset="-127"/>
              </a:rPr>
              <a:t>수업료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D9EE73-7AD9-4946-B413-EA5EAB349F40}"/>
              </a:ext>
            </a:extLst>
          </p:cNvPr>
          <p:cNvSpPr txBox="1"/>
          <p:nvPr/>
        </p:nvSpPr>
        <p:spPr>
          <a:xfrm>
            <a:off x="11033878" y="3730521"/>
            <a:ext cx="1270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G마켓 산스 TTF Medium" panose="02000000000000000000" pitchFamily="2" charset="-127"/>
              </a:rPr>
              <a:t>강의 제공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B7EAE8-E964-4B19-8FCE-2E46DF0B0103}"/>
              </a:ext>
            </a:extLst>
          </p:cNvPr>
          <p:cNvGrpSpPr/>
          <p:nvPr/>
        </p:nvGrpSpPr>
        <p:grpSpPr>
          <a:xfrm>
            <a:off x="827797" y="4093952"/>
            <a:ext cx="2378511" cy="1622493"/>
            <a:chOff x="7228250" y="7510625"/>
            <a:chExt cx="3567766" cy="243373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8250" y="9384160"/>
              <a:ext cx="3567766" cy="555815"/>
              <a:chOff x="6810443" y="9029866"/>
              <a:chExt cx="3567766" cy="55581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810443" y="9029866"/>
                <a:ext cx="3567766" cy="5558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010989" y="7510625"/>
              <a:ext cx="1921154" cy="1921154"/>
              <a:chOff x="7593182" y="7156331"/>
              <a:chExt cx="1921154" cy="19211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593182" y="7156331"/>
                <a:ext cx="1921154" cy="1921154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F50BF88-71F6-426B-8F88-9D80E11C0757}"/>
                </a:ext>
              </a:extLst>
            </p:cNvPr>
            <p:cNvSpPr txBox="1"/>
            <p:nvPr/>
          </p:nvSpPr>
          <p:spPr>
            <a:xfrm>
              <a:off x="7618278" y="9436533"/>
              <a:ext cx="303262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ea typeface="G마켓 산스 TTF Medium" panose="02000000000000000000" pitchFamily="2" charset="-127"/>
                </a:rPr>
                <a:t>온</a:t>
              </a:r>
              <a:r>
                <a:rPr lang="en-US" altLang="ko-KR" sz="1600" b="1" dirty="0"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b="1" dirty="0">
                  <a:ea typeface="G마켓 산스 TTF Medium" panose="02000000000000000000" pitchFamily="2" charset="-127"/>
                </a:rPr>
                <a:t>오프라인 쇼핑몰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9598430-22E8-4BE1-8959-0023EDFB7E0F}"/>
              </a:ext>
            </a:extLst>
          </p:cNvPr>
          <p:cNvSpPr txBox="1"/>
          <p:nvPr/>
        </p:nvSpPr>
        <p:spPr>
          <a:xfrm>
            <a:off x="9067069" y="2680979"/>
            <a:ext cx="1582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A(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멘토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2EAF1A-F4A6-43BB-9BC7-3BE96B621814}"/>
              </a:ext>
            </a:extLst>
          </p:cNvPr>
          <p:cNvSpPr txBox="1"/>
          <p:nvPr/>
        </p:nvSpPr>
        <p:spPr>
          <a:xfrm>
            <a:off x="9153495" y="5485884"/>
            <a:ext cx="1582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B(</a:t>
            </a:r>
            <a:r>
              <a:rPr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멘티</a:t>
            </a:r>
            <a:r>
              <a:rPr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203719-F47B-4265-B25A-27D5AC347CDC}"/>
              </a:ext>
            </a:extLst>
          </p:cNvPr>
          <p:cNvGrpSpPr/>
          <p:nvPr/>
        </p:nvGrpSpPr>
        <p:grpSpPr>
          <a:xfrm>
            <a:off x="4901847" y="2469983"/>
            <a:ext cx="2620323" cy="2615850"/>
            <a:chOff x="7077205" y="2307192"/>
            <a:chExt cx="3930485" cy="392377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077205" y="2307192"/>
              <a:ext cx="3930485" cy="3923775"/>
              <a:chOff x="6654480" y="1788343"/>
              <a:chExt cx="3930485" cy="39237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3380000">
                <a:off x="6654480" y="1788343"/>
                <a:ext cx="3930485" cy="39237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52464" y="2734656"/>
              <a:ext cx="3274736" cy="3061583"/>
              <a:chOff x="7029739" y="2215807"/>
              <a:chExt cx="3274736" cy="306158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7029739" y="2215807"/>
                <a:ext cx="3274736" cy="3061583"/>
              </a:xfrm>
              <a:prstGeom prst="rect">
                <a:avLst/>
              </a:prstGeom>
            </p:spPr>
          </p:pic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6F42780-097A-47C4-AF42-B6F15169407F}"/>
                </a:ext>
              </a:extLst>
            </p:cNvPr>
            <p:cNvSpPr txBox="1"/>
            <p:nvPr/>
          </p:nvSpPr>
          <p:spPr>
            <a:xfrm>
              <a:off x="7706008" y="3545982"/>
              <a:ext cx="269108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ea typeface="G마켓 산스 TTF Bold" panose="02000000000000000000" pitchFamily="2" charset="-127"/>
                </a:rPr>
                <a:t>개미는</a:t>
              </a:r>
              <a:endParaRPr lang="en-US" altLang="ko-KR" sz="3200" dirty="0">
                <a:solidFill>
                  <a:schemeClr val="bg1"/>
                </a:solidFill>
                <a:ea typeface="G마켓 산스 TTF Bold" panose="02000000000000000000" pitchFamily="2" charset="-127"/>
              </a:endParaRPr>
            </a:p>
            <a:p>
              <a:pPr algn="ctr"/>
              <a:r>
                <a:rPr lang="ko-KR" altLang="en-US" sz="3200" dirty="0" err="1">
                  <a:solidFill>
                    <a:schemeClr val="bg1"/>
                  </a:solidFill>
                  <a:ea typeface="G마켓 산스 TTF Bold" panose="02000000000000000000" pitchFamily="2" charset="-127"/>
                </a:rPr>
                <a:t>뚠뚠</a:t>
              </a:r>
              <a:r>
                <a:rPr lang="ko-KR" altLang="en-US" sz="3200" dirty="0">
                  <a:solidFill>
                    <a:schemeClr val="bg1"/>
                  </a:solidFill>
                  <a:ea typeface="G마켓 산스 TTF Bold" panose="02000000000000000000" pitchFamily="2" charset="-127"/>
                </a:rPr>
                <a:t> 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BF6FD33-94B1-4DB0-A493-402B39FC0D65}"/>
              </a:ext>
            </a:extLst>
          </p:cNvPr>
          <p:cNvSpPr txBox="1"/>
          <p:nvPr/>
        </p:nvSpPr>
        <p:spPr>
          <a:xfrm>
            <a:off x="435641" y="295883"/>
            <a:ext cx="243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하늘구름" panose="02020600000000000000" pitchFamily="18" charset="-127"/>
                <a:ea typeface="DX하늘구름" panose="02020600000000000000" pitchFamily="18" charset="-127"/>
              </a:rPr>
              <a:t>비즈니스 모델</a:t>
            </a:r>
            <a:endParaRPr lang="ko-KR" altLang="en-US" sz="24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5A53AE4-CE75-4804-844D-BA88360BE2F3}"/>
              </a:ext>
            </a:extLst>
          </p:cNvPr>
          <p:cNvSpPr txBox="1"/>
          <p:nvPr/>
        </p:nvSpPr>
        <p:spPr>
          <a:xfrm>
            <a:off x="435640" y="820317"/>
            <a:ext cx="409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내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외 수익 창출 구조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4FC5FB6-FFA5-4B56-8FFA-1F8BD93F88E6}"/>
              </a:ext>
            </a:extLst>
          </p:cNvPr>
          <p:cNvSpPr/>
          <p:nvPr/>
        </p:nvSpPr>
        <p:spPr>
          <a:xfrm>
            <a:off x="340591" y="295883"/>
            <a:ext cx="9504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0775" y="1057082"/>
            <a:ext cx="1194691" cy="1194691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73016" y="3900381"/>
            <a:ext cx="4114286" cy="1715246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36796" y="3533043"/>
            <a:ext cx="1715209" cy="1715209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30158" y="4817042"/>
            <a:ext cx="4114286" cy="1597169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CE8B21-FBC8-4971-86E1-E0CFE038E3AA}"/>
              </a:ext>
            </a:extLst>
          </p:cNvPr>
          <p:cNvSpPr txBox="1"/>
          <p:nvPr/>
        </p:nvSpPr>
        <p:spPr>
          <a:xfrm flipH="1">
            <a:off x="4447745" y="1549400"/>
            <a:ext cx="3296510" cy="213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defRPr/>
            </a:pPr>
            <a:r>
              <a:rPr lang="en-US" altLang="ko-KR" sz="13267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07</a:t>
            </a:r>
          </a:p>
        </p:txBody>
      </p: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491A2984-EF45-431F-977D-C90A04D7F088}"/>
              </a:ext>
            </a:extLst>
          </p:cNvPr>
          <p:cNvGrpSpPr/>
          <p:nvPr/>
        </p:nvGrpSpPr>
        <p:grpSpPr>
          <a:xfrm>
            <a:off x="4064253" y="3549752"/>
            <a:ext cx="4063492" cy="491819"/>
            <a:chOff x="6095238" y="4979564"/>
            <a:chExt cx="6095238" cy="737728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6BE1C6B7-11C3-47F8-97FF-02FCD810C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36E808-80C2-48BC-93CE-372B0C9CA927}"/>
              </a:ext>
            </a:extLst>
          </p:cNvPr>
          <p:cNvSpPr txBox="1"/>
          <p:nvPr/>
        </p:nvSpPr>
        <p:spPr>
          <a:xfrm flipH="1">
            <a:off x="4372786" y="4262597"/>
            <a:ext cx="344642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lnSpc>
                <a:spcPct val="150000"/>
              </a:lnSpc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  <a:endParaRPr lang="ko-KR" altLang="en-US" sz="2933" dirty="0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842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2063" y="0"/>
            <a:ext cx="12942561" cy="1594941"/>
            <a:chOff x="-438095" y="0"/>
            <a:chExt cx="19413842" cy="23924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438095" y="0"/>
              <a:ext cx="19413842" cy="23924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8156" y="2134164"/>
            <a:ext cx="3601505" cy="4003281"/>
            <a:chOff x="777234" y="3201245"/>
            <a:chExt cx="5402257" cy="60049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0000">
              <a:off x="777234" y="3201245"/>
              <a:ext cx="5402257" cy="6004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3174" y="2452614"/>
            <a:ext cx="3149267" cy="2361981"/>
            <a:chOff x="1204761" y="3678921"/>
            <a:chExt cx="4723900" cy="35429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0000">
              <a:off x="1204761" y="3678921"/>
              <a:ext cx="4723900" cy="35429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86397" y="2304238"/>
            <a:ext cx="3601505" cy="3956583"/>
            <a:chOff x="6579595" y="3456356"/>
            <a:chExt cx="5402257" cy="59348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9595" y="3456356"/>
              <a:ext cx="5402257" cy="59348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48743" y="2570230"/>
            <a:ext cx="3149267" cy="2361981"/>
            <a:chOff x="6823115" y="3855344"/>
            <a:chExt cx="4723900" cy="35429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3115" y="3855344"/>
              <a:ext cx="4723900" cy="35429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03504" y="2174914"/>
            <a:ext cx="3601505" cy="4013321"/>
            <a:chOff x="12155255" y="3262371"/>
            <a:chExt cx="5402257" cy="60199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">
              <a:off x="12155255" y="3262371"/>
              <a:ext cx="5402257" cy="60199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83777" y="2409778"/>
            <a:ext cx="3149267" cy="2361981"/>
            <a:chOff x="12425665" y="3614667"/>
            <a:chExt cx="4723900" cy="35429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">
              <a:off x="12425665" y="3614667"/>
              <a:ext cx="4723900" cy="35429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91028" y="1972966"/>
            <a:ext cx="330654" cy="414319"/>
            <a:chOff x="3586541" y="2959448"/>
            <a:chExt cx="495981" cy="6214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6541" y="2959448"/>
              <a:ext cx="495981" cy="6214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4889" y="2082539"/>
            <a:ext cx="330654" cy="414319"/>
            <a:chOff x="9292333" y="3123808"/>
            <a:chExt cx="495981" cy="6214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2333" y="3123808"/>
              <a:ext cx="495981" cy="6214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25744" y="1917457"/>
            <a:ext cx="330654" cy="414319"/>
            <a:chOff x="14738615" y="2876184"/>
            <a:chExt cx="495981" cy="6214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8615" y="2876184"/>
              <a:ext cx="495981" cy="6214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48743" y="2570230"/>
            <a:ext cx="3149267" cy="2361981"/>
            <a:chOff x="6823115" y="3855344"/>
            <a:chExt cx="4723900" cy="354297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3115" y="3855344"/>
              <a:ext cx="4723900" cy="35429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83283" y="2413729"/>
            <a:ext cx="3142524" cy="2360223"/>
            <a:chOff x="12424925" y="3620593"/>
            <a:chExt cx="4713786" cy="35403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">
              <a:off x="12424925" y="3620593"/>
              <a:ext cx="4713786" cy="35403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6410" y="2452162"/>
            <a:ext cx="3136294" cy="2361981"/>
            <a:chOff x="1224615" y="3678242"/>
            <a:chExt cx="4704441" cy="354297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40000">
              <a:off x="1224615" y="3678242"/>
              <a:ext cx="4704441" cy="3542972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A945FED-0510-4046-AA25-9E3B46FDB8DE}"/>
              </a:ext>
            </a:extLst>
          </p:cNvPr>
          <p:cNvSpPr txBox="1"/>
          <p:nvPr/>
        </p:nvSpPr>
        <p:spPr>
          <a:xfrm rot="226727">
            <a:off x="668964" y="3191614"/>
            <a:ext cx="3414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a typeface="G마켓 산스 TTF Bold" panose="02000000000000000000" pitchFamily="2" charset="-127"/>
              </a:rPr>
              <a:t>지속적이고 </a:t>
            </a:r>
            <a:endParaRPr lang="en-US" altLang="ko-KR" sz="2800" dirty="0">
              <a:solidFill>
                <a:schemeClr val="bg1"/>
              </a:solidFill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ea typeface="G마켓 산스 TTF Bold" panose="02000000000000000000" pitchFamily="2" charset="-127"/>
              </a:rPr>
              <a:t>자발적인 자기계발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12A94D-0DC9-45B2-B126-EAC8069BA04E}"/>
              </a:ext>
            </a:extLst>
          </p:cNvPr>
          <p:cNvSpPr txBox="1"/>
          <p:nvPr/>
        </p:nvSpPr>
        <p:spPr>
          <a:xfrm rot="258841">
            <a:off x="613530" y="4934639"/>
            <a:ext cx="323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F436F"/>
                </a:solidFill>
                <a:ea typeface="G마켓 산스 TTF Bold" panose="02000000000000000000" pitchFamily="2" charset="-127"/>
              </a:rPr>
              <a:t>사용자들의 니즈 충족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26F03A-016F-4813-9689-8F476000FB51}"/>
              </a:ext>
            </a:extLst>
          </p:cNvPr>
          <p:cNvSpPr txBox="1"/>
          <p:nvPr/>
        </p:nvSpPr>
        <p:spPr>
          <a:xfrm rot="248383">
            <a:off x="558814" y="5447918"/>
            <a:ext cx="323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A587F"/>
                </a:solidFill>
                <a:ea typeface="G마켓 산스 TTF Medium" panose="02000000000000000000" pitchFamily="2" charset="-127"/>
              </a:rPr>
              <a:t>적극적인 참여와 활동 유도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CA9480-4B7D-46B3-A20B-B7D4397764D4}"/>
              </a:ext>
            </a:extLst>
          </p:cNvPr>
          <p:cNvSpPr txBox="1"/>
          <p:nvPr/>
        </p:nvSpPr>
        <p:spPr>
          <a:xfrm>
            <a:off x="4529680" y="3009900"/>
            <a:ext cx="3196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a typeface="G마켓 산스 TTF Bold" panose="02000000000000000000" pitchFamily="2" charset="-127"/>
              </a:rPr>
              <a:t>커뮤니티를 통한 </a:t>
            </a:r>
            <a:endParaRPr lang="en-US" altLang="ko-KR" sz="2800" dirty="0">
              <a:solidFill>
                <a:schemeClr val="bg1"/>
              </a:solidFill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ea typeface="G마켓 산스 TTF Bold" panose="02000000000000000000" pitchFamily="2" charset="-127"/>
              </a:rPr>
              <a:t>사용자 유입의 </a:t>
            </a:r>
            <a:endParaRPr lang="en-US" altLang="ko-KR" sz="2800" dirty="0">
              <a:solidFill>
                <a:schemeClr val="bg1"/>
              </a:solidFill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ea typeface="G마켓 산스 TTF Bold" panose="02000000000000000000" pitchFamily="2" charset="-127"/>
              </a:rPr>
              <a:t>선순환 구조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CF2CE9-12C3-4819-946D-EBEA7CE6F257}"/>
              </a:ext>
            </a:extLst>
          </p:cNvPr>
          <p:cNvSpPr txBox="1"/>
          <p:nvPr/>
        </p:nvSpPr>
        <p:spPr>
          <a:xfrm>
            <a:off x="4652980" y="5054222"/>
            <a:ext cx="305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F436F"/>
                </a:solidFill>
                <a:ea typeface="G마켓 산스 TTF Bold" panose="02000000000000000000" pitchFamily="2" charset="-127"/>
              </a:rPr>
              <a:t>커뮤니티의 활성화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5916BB-F6B8-41C8-A829-0983DA7BEE96}"/>
              </a:ext>
            </a:extLst>
          </p:cNvPr>
          <p:cNvSpPr txBox="1"/>
          <p:nvPr/>
        </p:nvSpPr>
        <p:spPr>
          <a:xfrm rot="21407416">
            <a:off x="8214116" y="2983777"/>
            <a:ext cx="3310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ea typeface="G마켓 산스 TTF Bold" panose="02000000000000000000" pitchFamily="2" charset="-127"/>
              </a:rPr>
              <a:t>원데이</a:t>
            </a:r>
            <a:r>
              <a:rPr lang="ko-KR" altLang="en-US" sz="2800" dirty="0">
                <a:solidFill>
                  <a:schemeClr val="bg1"/>
                </a:solidFill>
                <a:ea typeface="G마켓 산스 TTF Bold" panose="02000000000000000000" pitchFamily="2" charset="-127"/>
              </a:rPr>
              <a:t> 클래스의 </a:t>
            </a:r>
            <a:endParaRPr lang="en-US" altLang="ko-KR" sz="2800" dirty="0">
              <a:solidFill>
                <a:schemeClr val="bg1"/>
              </a:solidFill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ea typeface="G마켓 산스 TTF Bold" panose="02000000000000000000" pitchFamily="2" charset="-127"/>
              </a:rPr>
              <a:t>운영으로 자영업자의 경제활동 지원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B671A5-7302-4117-93FC-1F2920706AAF}"/>
              </a:ext>
            </a:extLst>
          </p:cNvPr>
          <p:cNvSpPr txBox="1"/>
          <p:nvPr/>
        </p:nvSpPr>
        <p:spPr>
          <a:xfrm rot="21421668">
            <a:off x="8436341" y="4925631"/>
            <a:ext cx="305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F436F"/>
                </a:solidFill>
                <a:ea typeface="G마켓 산스 TTF Bold" panose="02000000000000000000" pitchFamily="2" charset="-127"/>
              </a:rPr>
              <a:t>코로나로 인한 어려움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B7B286-D05E-40C2-AF6B-9277B72BD14C}"/>
              </a:ext>
            </a:extLst>
          </p:cNvPr>
          <p:cNvSpPr txBox="1"/>
          <p:nvPr/>
        </p:nvSpPr>
        <p:spPr>
          <a:xfrm>
            <a:off x="4858105" y="5548868"/>
            <a:ext cx="267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A587F"/>
                </a:solidFill>
                <a:ea typeface="G마켓 산스 TTF Medium" panose="02000000000000000000" pitchFamily="2" charset="-127"/>
              </a:rPr>
              <a:t>새로운 사용자의 유입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49D250-5A95-4461-94EC-333743987A8A}"/>
              </a:ext>
            </a:extLst>
          </p:cNvPr>
          <p:cNvSpPr txBox="1"/>
          <p:nvPr/>
        </p:nvSpPr>
        <p:spPr>
          <a:xfrm rot="21409766">
            <a:off x="8300510" y="5404848"/>
            <a:ext cx="338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A587F"/>
                </a:solidFill>
                <a:ea typeface="G마켓 산스 TTF Medium" panose="02000000000000000000" pitchFamily="2" charset="-127"/>
              </a:rPr>
              <a:t>공방 등의 시설 자영업자 지원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1BBD13-BD7A-4CF4-80C4-1272E7A98063}"/>
              </a:ext>
            </a:extLst>
          </p:cNvPr>
          <p:cNvSpPr txBox="1"/>
          <p:nvPr/>
        </p:nvSpPr>
        <p:spPr>
          <a:xfrm>
            <a:off x="435641" y="295883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기대효과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1185F8-4B21-4A37-A1E2-4084F922D485}"/>
              </a:ext>
            </a:extLst>
          </p:cNvPr>
          <p:cNvSpPr txBox="1"/>
          <p:nvPr/>
        </p:nvSpPr>
        <p:spPr>
          <a:xfrm>
            <a:off x="435640" y="820317"/>
            <a:ext cx="409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개미는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뚠뚠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서비스의 긍정적 영향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85A773A-FB7F-469A-A555-0472FED7EF08}"/>
              </a:ext>
            </a:extLst>
          </p:cNvPr>
          <p:cNvSpPr/>
          <p:nvPr/>
        </p:nvSpPr>
        <p:spPr>
          <a:xfrm>
            <a:off x="340591" y="295883"/>
            <a:ext cx="9504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11686" y="1572680"/>
            <a:ext cx="4018129" cy="4085914"/>
            <a:chOff x="15317528" y="2359020"/>
            <a:chExt cx="6027193" cy="6128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5317528" y="2359020"/>
              <a:ext cx="6027193" cy="61288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7551" y="-1613359"/>
            <a:ext cx="4939751" cy="3048941"/>
            <a:chOff x="-2126326" y="-2420039"/>
            <a:chExt cx="7409626" cy="457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2126326" y="-2420039"/>
              <a:ext cx="7409626" cy="45734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1584" y="6103576"/>
            <a:ext cx="3174454" cy="1453639"/>
            <a:chOff x="407376" y="9155364"/>
            <a:chExt cx="4761681" cy="2180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376" y="9155364"/>
              <a:ext cx="4761681" cy="218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0330" y="4479042"/>
            <a:ext cx="3492650" cy="2944890"/>
            <a:chOff x="13935494" y="6718563"/>
            <a:chExt cx="5238975" cy="4417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03175" y="4856125"/>
            <a:ext cx="3784127" cy="491819"/>
            <a:chOff x="6304762" y="7284188"/>
            <a:chExt cx="5676190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728418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9619" y="4590684"/>
            <a:ext cx="1594861" cy="1565314"/>
            <a:chOff x="1424428" y="6886026"/>
            <a:chExt cx="2392291" cy="2347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000000">
              <a:off x="1424428" y="6886026"/>
              <a:ext cx="2392291" cy="2347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56015" y="1094852"/>
            <a:ext cx="3795051" cy="1582157"/>
            <a:chOff x="14334022" y="1642278"/>
            <a:chExt cx="5692577" cy="2373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4022" y="1642278"/>
              <a:ext cx="5692577" cy="237323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D8A403-A410-4EFE-8066-A1F8A35186C8}"/>
              </a:ext>
            </a:extLst>
          </p:cNvPr>
          <p:cNvSpPr txBox="1"/>
          <p:nvPr/>
        </p:nvSpPr>
        <p:spPr>
          <a:xfrm>
            <a:off x="1485592" y="3710305"/>
            <a:ext cx="9219293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33" dirty="0">
                <a:solidFill>
                  <a:schemeClr val="bg1"/>
                </a:solidFill>
                <a:ea typeface="G마켓 산스 TTF Medium" panose="02000000000000000000" pitchFamily="2" charset="-127"/>
              </a:rPr>
              <a:t>찬양 받는 개미와 비판 받는 베짱이가 아닌</a:t>
            </a:r>
            <a:r>
              <a:rPr lang="en-US" altLang="ko-KR" sz="1733" dirty="0">
                <a:solidFill>
                  <a:schemeClr val="bg1"/>
                </a:solidFill>
                <a:ea typeface="G마켓 산스 TTF Medium" panose="02000000000000000000" pitchFamily="2" charset="-127"/>
              </a:rPr>
              <a:t>, </a:t>
            </a:r>
            <a:r>
              <a:rPr lang="ko-KR" altLang="en-US" sz="1733" dirty="0">
                <a:solidFill>
                  <a:schemeClr val="bg1"/>
                </a:solidFill>
                <a:ea typeface="G마켓 산스 TTF Medium" panose="02000000000000000000" pitchFamily="2" charset="-127"/>
              </a:rPr>
              <a:t>진정한 </a:t>
            </a:r>
            <a:r>
              <a:rPr lang="ko-KR" altLang="en-US" sz="1733" dirty="0" err="1">
                <a:solidFill>
                  <a:schemeClr val="bg1"/>
                </a:solidFill>
                <a:ea typeface="G마켓 산스 TTF Medium" panose="02000000000000000000" pitchFamily="2" charset="-127"/>
              </a:rPr>
              <a:t>워라벨의</a:t>
            </a:r>
            <a:r>
              <a:rPr lang="ko-KR" altLang="en-US" sz="1733" dirty="0">
                <a:solidFill>
                  <a:schemeClr val="bg1"/>
                </a:solidFill>
                <a:ea typeface="G마켓 산스 TTF Medium" panose="02000000000000000000" pitchFamily="2" charset="-127"/>
              </a:rPr>
              <a:t> 실현을 돕는 생활 속 이솝우화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01EA59-16A0-4C00-AE9F-52BFC47946E9}"/>
              </a:ext>
            </a:extLst>
          </p:cNvPr>
          <p:cNvSpPr txBox="1"/>
          <p:nvPr/>
        </p:nvSpPr>
        <p:spPr>
          <a:xfrm>
            <a:off x="3352806" y="2531639"/>
            <a:ext cx="5487385" cy="1272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667" dirty="0">
                <a:solidFill>
                  <a:schemeClr val="bg1"/>
                </a:solidFill>
                <a:ea typeface="G마켓 산스 TTF Bold" panose="02000000000000000000" pitchFamily="2" charset="-127"/>
              </a:rPr>
              <a:t>개미는 </a:t>
            </a:r>
            <a:r>
              <a:rPr lang="ko-KR" altLang="en-US" sz="7667" dirty="0" err="1">
                <a:solidFill>
                  <a:schemeClr val="bg1"/>
                </a:solidFill>
                <a:ea typeface="G마켓 산스 TTF Bold" panose="02000000000000000000" pitchFamily="2" charset="-127"/>
              </a:rPr>
              <a:t>뚠뚠</a:t>
            </a:r>
            <a:endParaRPr lang="ko-KR" altLang="en-US" sz="7667" dirty="0">
              <a:solidFill>
                <a:schemeClr val="bg1"/>
              </a:solidFill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27E64360-5D0E-49B3-AC12-CE7B7B6FFF30}"/>
              </a:ext>
            </a:extLst>
          </p:cNvPr>
          <p:cNvSpPr/>
          <p:nvPr/>
        </p:nvSpPr>
        <p:spPr>
          <a:xfrm flipV="1">
            <a:off x="0" y="-2"/>
            <a:ext cx="8039058" cy="2215797"/>
          </a:xfrm>
          <a:prstGeom prst="rtTriangle">
            <a:avLst/>
          </a:prstGeom>
          <a:solidFill>
            <a:srgbClr val="7E93EB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1BAAA1-77D9-4126-9BE7-168644A7AE1D}"/>
              </a:ext>
            </a:extLst>
          </p:cNvPr>
          <p:cNvSpPr txBox="1"/>
          <p:nvPr/>
        </p:nvSpPr>
        <p:spPr>
          <a:xfrm>
            <a:off x="279652" y="215943"/>
            <a:ext cx="5626420" cy="1200329"/>
          </a:xfrm>
          <a:prstGeom prst="rect">
            <a:avLst/>
          </a:prstGeom>
          <a:noFill/>
          <a:ln>
            <a:solidFill>
              <a:srgbClr val="7E93E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코로나 시대</a:t>
            </a:r>
            <a:r>
              <a:rPr lang="en-US" altLang="ko-KR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 </a:t>
            </a:r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자기계발 </a:t>
            </a:r>
            <a:endParaRPr lang="en-US" altLang="ko-KR" sz="36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현 주소는</a:t>
            </a:r>
            <a:r>
              <a:rPr lang="en-US" altLang="ko-KR" sz="36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C286F-8CB3-48B6-AA51-B83167E67AC6}"/>
              </a:ext>
            </a:extLst>
          </p:cNvPr>
          <p:cNvSpPr/>
          <p:nvPr/>
        </p:nvSpPr>
        <p:spPr>
          <a:xfrm>
            <a:off x="9069099" y="6115"/>
            <a:ext cx="3100660" cy="6873279"/>
          </a:xfrm>
          <a:prstGeom prst="rect">
            <a:avLst/>
          </a:prstGeom>
          <a:solidFill>
            <a:srgbClr val="FFE9E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경필명조B" panose="02020600000000000000" pitchFamily="18" charset="-127"/>
              <a:ea typeface="DX경필명조B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FE94E-1E24-4633-8098-C64083F13F8C}"/>
              </a:ext>
            </a:extLst>
          </p:cNvPr>
          <p:cNvSpPr txBox="1"/>
          <p:nvPr/>
        </p:nvSpPr>
        <p:spPr>
          <a:xfrm>
            <a:off x="9031900" y="762446"/>
            <a:ext cx="3032897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코로나로 인한 고용불안감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(56.1%)</a:t>
            </a:r>
          </a:p>
          <a:p>
            <a:pPr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불안 심리로 인해 재테크에 관심 촉발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(43.2%)</a:t>
            </a:r>
          </a:p>
          <a:p>
            <a:pPr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집콕으로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인해 자기계발 투자시간이 많아짐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(30.2%)</a:t>
            </a:r>
          </a:p>
          <a:p>
            <a:pPr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퇴직이후 또는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잡을 준비하는 계기가 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자기계발 필요성 증가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spcBef>
                <a:spcPts val="600"/>
              </a:spcBef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C6034B-FFDA-4261-AAFF-287169F35A56}"/>
              </a:ext>
            </a:extLst>
          </p:cNvPr>
          <p:cNvSpPr txBox="1"/>
          <p:nvPr/>
        </p:nvSpPr>
        <p:spPr>
          <a:xfrm>
            <a:off x="1240467" y="5600912"/>
            <a:ext cx="251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자기계발을 하고 있는지 여부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5CC8A0-6FB9-4E84-A53B-B222EF29311A}"/>
              </a:ext>
            </a:extLst>
          </p:cNvPr>
          <p:cNvSpPr txBox="1"/>
          <p:nvPr/>
        </p:nvSpPr>
        <p:spPr>
          <a:xfrm>
            <a:off x="5559074" y="5553371"/>
            <a:ext cx="2783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코로나가 영향을 미쳤는지 여부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451C18-9D8D-4D94-B23E-C794F98EA00D}"/>
              </a:ext>
            </a:extLst>
          </p:cNvPr>
          <p:cNvSpPr txBox="1"/>
          <p:nvPr/>
        </p:nvSpPr>
        <p:spPr>
          <a:xfrm>
            <a:off x="9053135" y="711852"/>
            <a:ext cx="284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코로나로 인한 자기계발에 미친 구체적인 영향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01BBF5-7990-4AAF-8BE6-F4A3C7AA2C84}"/>
              </a:ext>
            </a:extLst>
          </p:cNvPr>
          <p:cNvSpPr txBox="1"/>
          <p:nvPr/>
        </p:nvSpPr>
        <p:spPr>
          <a:xfrm>
            <a:off x="7660935" y="6384428"/>
            <a:ext cx="1899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출처ㅣ사람인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2" name="직각 삼각형 51">
            <a:extLst>
              <a:ext uri="{FF2B5EF4-FFF2-40B4-BE49-F238E27FC236}">
                <a16:creationId xmlns:a16="http://schemas.microsoft.com/office/drawing/2014/main" id="{2C774A4B-D66F-424C-824B-8474E2BFDE0E}"/>
              </a:ext>
            </a:extLst>
          </p:cNvPr>
          <p:cNvSpPr/>
          <p:nvPr/>
        </p:nvSpPr>
        <p:spPr>
          <a:xfrm flipH="1" flipV="1">
            <a:off x="8119925" y="-7640"/>
            <a:ext cx="949174" cy="6865640"/>
          </a:xfrm>
          <a:prstGeom prst="rtTriangle">
            <a:avLst/>
          </a:prstGeom>
          <a:solidFill>
            <a:srgbClr val="FFE9E9"/>
          </a:solidFill>
          <a:ln>
            <a:solidFill>
              <a:schemeClr val="bg2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37B5923-976E-4424-BB69-3DEB70EDA8E1}"/>
              </a:ext>
            </a:extLst>
          </p:cNvPr>
          <p:cNvGrpSpPr/>
          <p:nvPr/>
        </p:nvGrpSpPr>
        <p:grpSpPr>
          <a:xfrm>
            <a:off x="105190" y="2299853"/>
            <a:ext cx="8971611" cy="4035645"/>
            <a:chOff x="1123748" y="1721266"/>
            <a:chExt cx="10117486" cy="457267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28A4EFD-3AE1-4798-BCC6-6C942C7E2A6C}"/>
                </a:ext>
              </a:extLst>
            </p:cNvPr>
            <p:cNvGrpSpPr/>
            <p:nvPr/>
          </p:nvGrpSpPr>
          <p:grpSpPr>
            <a:xfrm>
              <a:off x="1123748" y="1721266"/>
              <a:ext cx="10117486" cy="3398158"/>
              <a:chOff x="588614" y="1443559"/>
              <a:chExt cx="11146186" cy="3939203"/>
            </a:xfrm>
          </p:grpSpPr>
          <p:sp>
            <p:nvSpPr>
              <p:cNvPr id="35" name="원형: 비어 있음 34">
                <a:extLst>
                  <a:ext uri="{FF2B5EF4-FFF2-40B4-BE49-F238E27FC236}">
                    <a16:creationId xmlns:a16="http://schemas.microsoft.com/office/drawing/2014/main" id="{1CB7D06F-9BE8-45B0-89FA-09FB1196A8A9}"/>
                  </a:ext>
                </a:extLst>
              </p:cNvPr>
              <p:cNvSpPr/>
              <p:nvPr/>
            </p:nvSpPr>
            <p:spPr>
              <a:xfrm>
                <a:off x="6592030" y="1633208"/>
                <a:ext cx="3650629" cy="3588126"/>
              </a:xfrm>
              <a:prstGeom prst="donut">
                <a:avLst>
                  <a:gd name="adj" fmla="val 1454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원형: 비어 있음 6">
                <a:extLst>
                  <a:ext uri="{FF2B5EF4-FFF2-40B4-BE49-F238E27FC236}">
                    <a16:creationId xmlns:a16="http://schemas.microsoft.com/office/drawing/2014/main" id="{F36D17DA-0D81-4BB5-92D5-C72E473160B0}"/>
                  </a:ext>
                </a:extLst>
              </p:cNvPr>
              <p:cNvSpPr/>
              <p:nvPr/>
            </p:nvSpPr>
            <p:spPr>
              <a:xfrm>
                <a:off x="1917832" y="1633208"/>
                <a:ext cx="3650629" cy="3588126"/>
              </a:xfrm>
              <a:prstGeom prst="donut">
                <a:avLst>
                  <a:gd name="adj" fmla="val 1454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ED6EC23-1D1B-489E-91C3-9973B1F40D73}"/>
                  </a:ext>
                </a:extLst>
              </p:cNvPr>
              <p:cNvGrpSpPr/>
              <p:nvPr/>
            </p:nvGrpSpPr>
            <p:grpSpPr>
              <a:xfrm>
                <a:off x="588614" y="1500782"/>
                <a:ext cx="2334504" cy="325084"/>
                <a:chOff x="602468" y="1841420"/>
                <a:chExt cx="2334504" cy="325084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85F2B05-51B9-439A-9C92-CB1DAC494974}"/>
                    </a:ext>
                  </a:extLst>
                </p:cNvPr>
                <p:cNvSpPr/>
                <p:nvPr/>
              </p:nvSpPr>
              <p:spPr>
                <a:xfrm rot="19176801">
                  <a:off x="602468" y="1841420"/>
                  <a:ext cx="1510146" cy="325084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E22FCADF-2AD9-48F4-9ED5-761CF80358B4}"/>
                    </a:ext>
                  </a:extLst>
                </p:cNvPr>
                <p:cNvSpPr/>
                <p:nvPr/>
              </p:nvSpPr>
              <p:spPr>
                <a:xfrm rot="2662545" flipV="1">
                  <a:off x="1678995" y="1946031"/>
                  <a:ext cx="1257977" cy="82191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C41FA78-B69E-40E3-9B4B-3ECCFC853107}"/>
                  </a:ext>
                </a:extLst>
              </p:cNvPr>
              <p:cNvGrpSpPr/>
              <p:nvPr/>
            </p:nvGrpSpPr>
            <p:grpSpPr>
              <a:xfrm flipH="1">
                <a:off x="9294859" y="1443559"/>
                <a:ext cx="2439941" cy="279604"/>
                <a:chOff x="602468" y="1841420"/>
                <a:chExt cx="2334504" cy="325084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6AD36E3-E8CD-452C-9734-401E10B6CF91}"/>
                    </a:ext>
                  </a:extLst>
                </p:cNvPr>
                <p:cNvSpPr/>
                <p:nvPr/>
              </p:nvSpPr>
              <p:spPr>
                <a:xfrm rot="19176801">
                  <a:off x="602468" y="1841420"/>
                  <a:ext cx="1510146" cy="325084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4980072A-7AA0-449F-9257-E7241CC9216D}"/>
                    </a:ext>
                  </a:extLst>
                </p:cNvPr>
                <p:cNvSpPr/>
                <p:nvPr/>
              </p:nvSpPr>
              <p:spPr>
                <a:xfrm rot="2662545" flipV="1">
                  <a:off x="1678995" y="1946031"/>
                  <a:ext cx="1257977" cy="82191"/>
                </a:xfrm>
                <a:prstGeom prst="rect">
                  <a:avLst/>
                </a:pr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막힌 원호 24">
                <a:extLst>
                  <a:ext uri="{FF2B5EF4-FFF2-40B4-BE49-F238E27FC236}">
                    <a16:creationId xmlns:a16="http://schemas.microsoft.com/office/drawing/2014/main" id="{D253D7F2-E438-4962-ACF6-320ECF8F402C}"/>
                  </a:ext>
                </a:extLst>
              </p:cNvPr>
              <p:cNvSpPr/>
              <p:nvPr/>
            </p:nvSpPr>
            <p:spPr>
              <a:xfrm>
                <a:off x="1815807" y="1483390"/>
                <a:ext cx="3790968" cy="3899372"/>
              </a:xfrm>
              <a:prstGeom prst="blockArc">
                <a:avLst>
                  <a:gd name="adj1" fmla="val 16204479"/>
                  <a:gd name="adj2" fmla="val 7524567"/>
                  <a:gd name="adj3" fmla="val 19509"/>
                </a:avLst>
              </a:prstGeom>
              <a:solidFill>
                <a:srgbClr val="E55753"/>
              </a:solidFill>
              <a:ln>
                <a:solidFill>
                  <a:srgbClr val="E61F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막힌 원호 28">
                <a:extLst>
                  <a:ext uri="{FF2B5EF4-FFF2-40B4-BE49-F238E27FC236}">
                    <a16:creationId xmlns:a16="http://schemas.microsoft.com/office/drawing/2014/main" id="{77BE7ECA-3AF8-4A09-80DF-D7239E9F6018}"/>
                  </a:ext>
                </a:extLst>
              </p:cNvPr>
              <p:cNvSpPr/>
              <p:nvPr/>
            </p:nvSpPr>
            <p:spPr>
              <a:xfrm>
                <a:off x="6553716" y="1530588"/>
                <a:ext cx="3726597" cy="3852173"/>
              </a:xfrm>
              <a:prstGeom prst="blockArc">
                <a:avLst>
                  <a:gd name="adj1" fmla="val 16204479"/>
                  <a:gd name="adj2" fmla="val 8349003"/>
                  <a:gd name="adj3" fmla="val 20422"/>
                </a:avLst>
              </a:prstGeom>
              <a:solidFill>
                <a:srgbClr val="3A65C6"/>
              </a:solidFill>
              <a:ln>
                <a:solidFill>
                  <a:srgbClr val="3A65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E6EA9B-0CF5-489C-BBB9-429A8482959D}"/>
                  </a:ext>
                </a:extLst>
              </p:cNvPr>
              <p:cNvSpPr txBox="1"/>
              <p:nvPr/>
            </p:nvSpPr>
            <p:spPr>
              <a:xfrm>
                <a:off x="2747661" y="2665235"/>
                <a:ext cx="1759528" cy="848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자기계발 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한다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38CE4A-070C-4A34-A423-4391DB3DAE38}"/>
                  </a:ext>
                </a:extLst>
              </p:cNvPr>
              <p:cNvSpPr txBox="1"/>
              <p:nvPr/>
            </p:nvSpPr>
            <p:spPr>
              <a:xfrm>
                <a:off x="7626614" y="2502195"/>
                <a:ext cx="1621232" cy="848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코로나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19</a:t>
                </a:r>
              </a:p>
              <a:p>
                <a:pPr algn="ctr"/>
                <a:r>
                  <a:rPr lang="ko-KR" altLang="en-US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영향있다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BA4961-FA82-4906-95B8-97CB243F1F62}"/>
                  </a:ext>
                </a:extLst>
              </p:cNvPr>
              <p:cNvSpPr txBox="1"/>
              <p:nvPr/>
            </p:nvSpPr>
            <p:spPr>
              <a:xfrm>
                <a:off x="2623363" y="3404652"/>
                <a:ext cx="2173136" cy="848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64.5%</a:t>
                </a:r>
                <a:endParaRPr lang="ko-KR" altLang="en-US" sz="3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DCBDA9-EB47-4BB7-A800-6507A1D826E3}"/>
                  </a:ext>
                </a:extLst>
              </p:cNvPr>
              <p:cNvSpPr txBox="1"/>
              <p:nvPr/>
            </p:nvSpPr>
            <p:spPr>
              <a:xfrm>
                <a:off x="7422519" y="3360846"/>
                <a:ext cx="2101447" cy="848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65.8%</a:t>
                </a:r>
                <a:endParaRPr lang="ko-KR" altLang="en-US" sz="3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40" name="막힌 원호 39">
              <a:extLst>
                <a:ext uri="{FF2B5EF4-FFF2-40B4-BE49-F238E27FC236}">
                  <a16:creationId xmlns:a16="http://schemas.microsoft.com/office/drawing/2014/main" id="{18D0047A-592E-4EA3-9FDA-37B4CBAC1A36}"/>
                </a:ext>
              </a:extLst>
            </p:cNvPr>
            <p:cNvSpPr/>
            <p:nvPr/>
          </p:nvSpPr>
          <p:spPr>
            <a:xfrm rot="10143899">
              <a:off x="5423247" y="5537707"/>
              <a:ext cx="1488855" cy="756229"/>
            </a:xfrm>
            <a:prstGeom prst="blockArc">
              <a:avLst>
                <a:gd name="adj1" fmla="val 11095079"/>
                <a:gd name="adj2" fmla="val 21409871"/>
                <a:gd name="adj3" fmla="val 1370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막힌 원호 40">
              <a:extLst>
                <a:ext uri="{FF2B5EF4-FFF2-40B4-BE49-F238E27FC236}">
                  <a16:creationId xmlns:a16="http://schemas.microsoft.com/office/drawing/2014/main" id="{1AF62C98-EBED-4DE7-90A8-32B3D77C7009}"/>
                </a:ext>
              </a:extLst>
            </p:cNvPr>
            <p:cNvSpPr/>
            <p:nvPr/>
          </p:nvSpPr>
          <p:spPr>
            <a:xfrm rot="13078595">
              <a:off x="6629681" y="5655808"/>
              <a:ext cx="621261" cy="304800"/>
            </a:xfrm>
            <a:prstGeom prst="blockArc">
              <a:avLst>
                <a:gd name="adj1" fmla="val 11153603"/>
                <a:gd name="adj2" fmla="val 211269"/>
                <a:gd name="adj3" fmla="val 3441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8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65600" y="0"/>
            <a:ext cx="8026400" cy="6858000"/>
          </a:xfrm>
          <a:prstGeom prst="rect">
            <a:avLst/>
          </a:prstGeom>
          <a:solidFill>
            <a:srgbClr val="7E93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6F379E-9C15-4FE8-91DB-F36CCB464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62" y="72342"/>
            <a:ext cx="7848357" cy="66942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66736-5C3E-4AE6-9DD9-3691CC49507E}"/>
              </a:ext>
            </a:extLst>
          </p:cNvPr>
          <p:cNvSpPr txBox="1"/>
          <p:nvPr/>
        </p:nvSpPr>
        <p:spPr>
          <a:xfrm>
            <a:off x="5094513" y="2671859"/>
            <a:ext cx="618308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ko-KR" altLang="en-US" sz="4400" b="1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오늘도 </a:t>
            </a:r>
            <a:r>
              <a:rPr lang="ko-KR" altLang="en-US" sz="4400" b="1" dirty="0" err="1">
                <a:latin typeface="DX하늘구름" panose="02020600000000000000" pitchFamily="18" charset="-127"/>
                <a:ea typeface="DX하늘구름" panose="02020600000000000000" pitchFamily="18" charset="-127"/>
              </a:rPr>
              <a:t>하루종일</a:t>
            </a:r>
            <a:r>
              <a:rPr lang="ko-KR" altLang="en-US" sz="4400" b="1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endParaRPr lang="en-US" altLang="ko-KR" sz="4400" b="1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 algn="ctr">
              <a:spcBef>
                <a:spcPts val="1800"/>
              </a:spcBef>
            </a:pPr>
            <a:r>
              <a:rPr lang="ko-KR" altLang="en-US" sz="4400" b="1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아무것도 못했어요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AA6B90-353B-452C-9966-46A9680EBC7D}"/>
              </a:ext>
            </a:extLst>
          </p:cNvPr>
          <p:cNvSpPr txBox="1"/>
          <p:nvPr/>
        </p:nvSpPr>
        <p:spPr>
          <a:xfrm>
            <a:off x="388116" y="1975108"/>
            <a:ext cx="334839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늘어나는 자기계발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그러나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꾸준한 </a:t>
            </a:r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자기계발이 힘든 이유</a:t>
            </a:r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DA603-990D-45D7-B909-84A542FDA350}"/>
              </a:ext>
            </a:extLst>
          </p:cNvPr>
          <p:cNvSpPr txBox="1"/>
          <p:nvPr/>
        </p:nvSpPr>
        <p:spPr>
          <a:xfrm>
            <a:off x="435642" y="295883"/>
            <a:ext cx="222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하늘구름" panose="02020600000000000000" pitchFamily="18" charset="-127"/>
                <a:ea typeface="DX하늘구름" panose="02020600000000000000" pitchFamily="18" charset="-127"/>
              </a:rPr>
              <a:t>문제인식</a:t>
            </a:r>
            <a:endParaRPr lang="ko-KR" altLang="en-US" sz="24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FFA32-EAAD-4D3F-B83D-E67AFCA15AB3}"/>
              </a:ext>
            </a:extLst>
          </p:cNvPr>
          <p:cNvSpPr txBox="1"/>
          <p:nvPr/>
        </p:nvSpPr>
        <p:spPr>
          <a:xfrm>
            <a:off x="435640" y="820317"/>
            <a:ext cx="412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지속적인 자기계발의 어려움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B2116A-B2E4-4A1D-AA31-BB0CCED1245F}"/>
              </a:ext>
            </a:extLst>
          </p:cNvPr>
          <p:cNvSpPr/>
          <p:nvPr/>
        </p:nvSpPr>
        <p:spPr>
          <a:xfrm>
            <a:off x="340591" y="295883"/>
            <a:ext cx="6116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61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980A2405-00F7-4677-B650-0C7201ADFD56}"/>
              </a:ext>
            </a:extLst>
          </p:cNvPr>
          <p:cNvGrpSpPr/>
          <p:nvPr/>
        </p:nvGrpSpPr>
        <p:grpSpPr>
          <a:xfrm>
            <a:off x="5427918" y="-1"/>
            <a:ext cx="6764082" cy="6858001"/>
            <a:chOff x="4175781" y="-53229"/>
            <a:chExt cx="7960799" cy="6858001"/>
          </a:xfrm>
          <a:solidFill>
            <a:srgbClr val="7E93EB"/>
          </a:solidFill>
          <a:effectLst>
            <a:outerShdw blurRad="279400" dist="38100" dir="10800000" algn="r" rotWithShape="0">
              <a:prstClr val="black">
                <a:alpha val="43000"/>
              </a:prstClr>
            </a:outerShdw>
          </a:effectLst>
        </p:grpSpPr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B21F2A9F-9BC4-41F8-A01B-5219573F53BD}"/>
                </a:ext>
              </a:extLst>
            </p:cNvPr>
            <p:cNvSpPr/>
            <p:nvPr/>
          </p:nvSpPr>
          <p:spPr>
            <a:xfrm flipH="1">
              <a:off x="4175781" y="-53229"/>
              <a:ext cx="2512874" cy="6858001"/>
            </a:xfrm>
            <a:prstGeom prst="rtTriangle">
              <a:avLst/>
            </a:prstGeom>
            <a:grpFill/>
            <a:ln>
              <a:solidFill>
                <a:srgbClr val="7E93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6924D43-B8A5-4652-9D51-D9773231E7D9}"/>
                </a:ext>
              </a:extLst>
            </p:cNvPr>
            <p:cNvSpPr/>
            <p:nvPr/>
          </p:nvSpPr>
          <p:spPr>
            <a:xfrm>
              <a:off x="6694444" y="-53228"/>
              <a:ext cx="5442136" cy="6858000"/>
            </a:xfrm>
            <a:prstGeom prst="rect">
              <a:avLst/>
            </a:prstGeom>
            <a:grpFill/>
            <a:ln>
              <a:solidFill>
                <a:srgbClr val="7E93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텍스트, 철물이(가) 표시된 사진&#10;&#10;자동 생성된 설명">
            <a:extLst>
              <a:ext uri="{FF2B5EF4-FFF2-40B4-BE49-F238E27FC236}">
                <a16:creationId xmlns:a16="http://schemas.microsoft.com/office/drawing/2014/main" id="{1073CC8B-1860-4580-A33D-E0132D6CB83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82" y="4935463"/>
            <a:ext cx="2193341" cy="2111609"/>
          </a:xfrm>
          <a:prstGeom prst="rect">
            <a:avLst/>
          </a:prstGeom>
          <a:effectLst/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BFD9C07-CF33-4100-AEB7-37F250C10104}"/>
              </a:ext>
            </a:extLst>
          </p:cNvPr>
          <p:cNvSpPr/>
          <p:nvPr/>
        </p:nvSpPr>
        <p:spPr>
          <a:xfrm>
            <a:off x="735653" y="1638207"/>
            <a:ext cx="6898202" cy="1005274"/>
          </a:xfrm>
          <a:prstGeom prst="roundRect">
            <a:avLst/>
          </a:prstGeom>
          <a:solidFill>
            <a:srgbClr val="FF725D"/>
          </a:solidFill>
          <a:ln>
            <a:solidFill>
              <a:srgbClr val="FF725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의지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계기 부족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35.7%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B5DF743-C477-4011-9212-30D1628F7BCC}"/>
              </a:ext>
            </a:extLst>
          </p:cNvPr>
          <p:cNvSpPr/>
          <p:nvPr/>
        </p:nvSpPr>
        <p:spPr>
          <a:xfrm>
            <a:off x="1518306" y="2878734"/>
            <a:ext cx="5332896" cy="1005274"/>
          </a:xfrm>
          <a:prstGeom prst="roundRect">
            <a:avLst/>
          </a:prstGeom>
          <a:solidFill>
            <a:srgbClr val="FF725D"/>
          </a:solidFill>
          <a:ln>
            <a:solidFill>
              <a:srgbClr val="FF725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 부족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29.7%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96CAEF2-5CF4-41D6-9C46-1A3C5B81AD5E}"/>
              </a:ext>
            </a:extLst>
          </p:cNvPr>
          <p:cNvSpPr/>
          <p:nvPr/>
        </p:nvSpPr>
        <p:spPr>
          <a:xfrm>
            <a:off x="2220829" y="4119261"/>
            <a:ext cx="3951372" cy="1005274"/>
          </a:xfrm>
          <a:prstGeom prst="roundRect">
            <a:avLst/>
          </a:prstGeom>
          <a:solidFill>
            <a:srgbClr val="FF725D"/>
          </a:solidFill>
          <a:ln>
            <a:solidFill>
              <a:srgbClr val="FF725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경제적 부담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20.2%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34C3CB-AF4D-41E9-83D2-CECD0C3FE8F3}"/>
              </a:ext>
            </a:extLst>
          </p:cNvPr>
          <p:cNvSpPr txBox="1"/>
          <p:nvPr/>
        </p:nvSpPr>
        <p:spPr>
          <a:xfrm>
            <a:off x="7934760" y="740438"/>
            <a:ext cx="40891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지속적인 자기계발의 어려움으로</a:t>
            </a:r>
            <a:endParaRPr lang="en-US" altLang="ko-KR" sz="20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의지계기부족이 </a:t>
            </a:r>
            <a:r>
              <a:rPr lang="en-US" altLang="ko-KR" sz="2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35.7%</a:t>
            </a:r>
            <a:r>
              <a:rPr lang="ko-KR" altLang="en-US" sz="2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에 달하며</a:t>
            </a:r>
            <a:endParaRPr lang="en-US" altLang="ko-KR" sz="20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시간부족은 </a:t>
            </a:r>
            <a:r>
              <a:rPr lang="en-US" altLang="ko-KR" sz="2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29.7%</a:t>
            </a:r>
          </a:p>
          <a:p>
            <a:endParaRPr lang="en-US" altLang="ko-KR" sz="20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경제적 부담은 </a:t>
            </a:r>
            <a:r>
              <a:rPr lang="en-US" altLang="ko-KR" sz="2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20.2%</a:t>
            </a:r>
          </a:p>
          <a:p>
            <a:endParaRPr lang="en-US" altLang="ko-KR" sz="20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+</a:t>
            </a:r>
          </a:p>
          <a:p>
            <a:endParaRPr lang="en-US" altLang="ko-KR" sz="20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코로나로 인한 비대면으로</a:t>
            </a:r>
            <a:endParaRPr lang="en-US" altLang="ko-KR" sz="20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혼자서 문제해결이나 자기계발을 하는 경우가 늘어남</a:t>
            </a:r>
            <a:endParaRPr lang="en-US" altLang="ko-KR" sz="20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996894-C8C7-49C9-98D1-A1DFB7803E50}"/>
              </a:ext>
            </a:extLst>
          </p:cNvPr>
          <p:cNvSpPr txBox="1"/>
          <p:nvPr/>
        </p:nvSpPr>
        <p:spPr>
          <a:xfrm>
            <a:off x="2302882" y="5974666"/>
            <a:ext cx="322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나 혼자</a:t>
            </a:r>
            <a:r>
              <a:rPr lang="en-US" altLang="ko-KR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..?</a:t>
            </a:r>
            <a:endParaRPr lang="ko-KR" altLang="en-US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13451" y="5574304"/>
            <a:ext cx="54793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= </a:t>
            </a:r>
            <a:r>
              <a:rPr lang="ko-KR" altLang="en-US" sz="28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지속적이고 건강한 자기계발을 </a:t>
            </a:r>
            <a:endParaRPr lang="en-US" altLang="ko-KR" sz="28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      </a:t>
            </a:r>
            <a:r>
              <a:rPr lang="ko-KR" altLang="en-US" sz="28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하기 어려움</a:t>
            </a:r>
            <a:endParaRPr lang="en-US" altLang="ko-KR" sz="28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BDE85-E909-43FC-A8BA-754716315312}"/>
              </a:ext>
            </a:extLst>
          </p:cNvPr>
          <p:cNvSpPr txBox="1"/>
          <p:nvPr/>
        </p:nvSpPr>
        <p:spPr>
          <a:xfrm>
            <a:off x="435642" y="295883"/>
            <a:ext cx="222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하늘구름" panose="02020600000000000000" pitchFamily="18" charset="-127"/>
                <a:ea typeface="DX하늘구름" panose="02020600000000000000" pitchFamily="18" charset="-127"/>
              </a:rPr>
              <a:t>문제인식</a:t>
            </a:r>
            <a:endParaRPr lang="ko-KR" altLang="en-US" sz="24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E451A-37B5-4ADD-9327-28DCFFB3C039}"/>
              </a:ext>
            </a:extLst>
          </p:cNvPr>
          <p:cNvSpPr txBox="1"/>
          <p:nvPr/>
        </p:nvSpPr>
        <p:spPr>
          <a:xfrm>
            <a:off x="435640" y="820317"/>
            <a:ext cx="412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지속적인 자기계발의 어려움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FEDACD-B87E-431A-8895-4607B3481422}"/>
              </a:ext>
            </a:extLst>
          </p:cNvPr>
          <p:cNvSpPr/>
          <p:nvPr/>
        </p:nvSpPr>
        <p:spPr>
          <a:xfrm>
            <a:off x="340591" y="295883"/>
            <a:ext cx="6116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87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 rot="5400000">
            <a:off x="4749588" y="-5339837"/>
            <a:ext cx="2692822" cy="12192002"/>
          </a:xfrm>
          <a:prstGeom prst="parallelogram">
            <a:avLst>
              <a:gd name="adj" fmla="val 22485"/>
            </a:avLst>
          </a:prstGeom>
          <a:solidFill>
            <a:srgbClr val="7E93EB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548FC7-1C6A-412A-AA6F-CAA807E48734}"/>
              </a:ext>
            </a:extLst>
          </p:cNvPr>
          <p:cNvGrpSpPr/>
          <p:nvPr/>
        </p:nvGrpSpPr>
        <p:grpSpPr>
          <a:xfrm>
            <a:off x="2323856" y="2813633"/>
            <a:ext cx="2181161" cy="5540272"/>
            <a:chOff x="2941746" y="1781096"/>
            <a:chExt cx="1860804" cy="5540272"/>
          </a:xfrm>
          <a:solidFill>
            <a:srgbClr val="92D050"/>
          </a:solidFill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E313BA76-77A0-45A5-8DA5-394132A58177}"/>
                </a:ext>
              </a:extLst>
            </p:cNvPr>
            <p:cNvSpPr/>
            <p:nvPr/>
          </p:nvSpPr>
          <p:spPr>
            <a:xfrm rot="5400000">
              <a:off x="1820591" y="4339409"/>
              <a:ext cx="5540271" cy="423647"/>
            </a:xfrm>
            <a:prstGeom prst="parallelogram">
              <a:avLst>
                <a:gd name="adj" fmla="val 112969"/>
              </a:avLst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A4944B4-31C0-4D89-B665-791454F8CDC7}"/>
                </a:ext>
              </a:extLst>
            </p:cNvPr>
            <p:cNvSpPr/>
            <p:nvPr/>
          </p:nvSpPr>
          <p:spPr>
            <a:xfrm>
              <a:off x="2941746" y="1781096"/>
              <a:ext cx="1426468" cy="45719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462C40-F451-4B6A-A49C-603D0CC1D432}"/>
              </a:ext>
            </a:extLst>
          </p:cNvPr>
          <p:cNvGrpSpPr/>
          <p:nvPr/>
        </p:nvGrpSpPr>
        <p:grpSpPr>
          <a:xfrm>
            <a:off x="428696" y="4675047"/>
            <a:ext cx="1840470" cy="4997268"/>
            <a:chOff x="2941746" y="1781096"/>
            <a:chExt cx="1860804" cy="5540272"/>
          </a:xfrm>
          <a:solidFill>
            <a:srgbClr val="7E93EB"/>
          </a:solidFill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AED3F182-D62E-4271-A49D-496A5C2788DF}"/>
                </a:ext>
              </a:extLst>
            </p:cNvPr>
            <p:cNvSpPr/>
            <p:nvPr/>
          </p:nvSpPr>
          <p:spPr>
            <a:xfrm rot="5400000">
              <a:off x="1820591" y="4339409"/>
              <a:ext cx="5540271" cy="423647"/>
            </a:xfrm>
            <a:prstGeom prst="parallelogram">
              <a:avLst>
                <a:gd name="adj" fmla="val 112969"/>
              </a:avLst>
            </a:prstGeom>
            <a:grpFill/>
            <a:ln>
              <a:solidFill>
                <a:srgbClr val="7E93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C4535C0-86D8-4D35-886E-8ED6C87858EF}"/>
                </a:ext>
              </a:extLst>
            </p:cNvPr>
            <p:cNvSpPr/>
            <p:nvPr/>
          </p:nvSpPr>
          <p:spPr>
            <a:xfrm>
              <a:off x="2941746" y="1781096"/>
              <a:ext cx="1426468" cy="45719"/>
            </a:xfrm>
            <a:prstGeom prst="rect">
              <a:avLst/>
            </a:prstGeom>
            <a:grpFill/>
            <a:ln>
              <a:solidFill>
                <a:srgbClr val="7E93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632631-C9C8-460B-B5AE-1DA404BB5805}"/>
              </a:ext>
            </a:extLst>
          </p:cNvPr>
          <p:cNvGrpSpPr/>
          <p:nvPr/>
        </p:nvGrpSpPr>
        <p:grpSpPr>
          <a:xfrm>
            <a:off x="6021975" y="3459964"/>
            <a:ext cx="1860804" cy="5540272"/>
            <a:chOff x="2941746" y="1781096"/>
            <a:chExt cx="1860804" cy="5540272"/>
          </a:xfrm>
          <a:solidFill>
            <a:srgbClr val="FF5E6B"/>
          </a:solidFill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33FF4824-18A7-4980-B469-978BC1E503E8}"/>
                </a:ext>
              </a:extLst>
            </p:cNvPr>
            <p:cNvSpPr/>
            <p:nvPr/>
          </p:nvSpPr>
          <p:spPr>
            <a:xfrm rot="5400000">
              <a:off x="1820591" y="4339409"/>
              <a:ext cx="5540271" cy="423647"/>
            </a:xfrm>
            <a:prstGeom prst="parallelogram">
              <a:avLst>
                <a:gd name="adj" fmla="val 112969"/>
              </a:avLst>
            </a:prstGeom>
            <a:grpFill/>
            <a:ln>
              <a:solidFill>
                <a:srgbClr val="FF5E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88EB2E-0243-416C-84B4-5207D9B67DBE}"/>
                </a:ext>
              </a:extLst>
            </p:cNvPr>
            <p:cNvSpPr/>
            <p:nvPr/>
          </p:nvSpPr>
          <p:spPr>
            <a:xfrm>
              <a:off x="2941746" y="1781096"/>
              <a:ext cx="1426468" cy="45719"/>
            </a:xfrm>
            <a:prstGeom prst="rect">
              <a:avLst/>
            </a:prstGeom>
            <a:grpFill/>
            <a:ln>
              <a:solidFill>
                <a:srgbClr val="FF5E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C1C0F56-9CF2-45DE-971A-1FC8C042EACA}"/>
              </a:ext>
            </a:extLst>
          </p:cNvPr>
          <p:cNvGrpSpPr/>
          <p:nvPr/>
        </p:nvGrpSpPr>
        <p:grpSpPr>
          <a:xfrm>
            <a:off x="4372257" y="4265857"/>
            <a:ext cx="1860804" cy="5540272"/>
            <a:chOff x="5000836" y="3424028"/>
            <a:chExt cx="1860804" cy="55402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FB9ECC8-7EF6-4784-A28A-4B34684306C1}"/>
                </a:ext>
              </a:extLst>
            </p:cNvPr>
            <p:cNvGrpSpPr/>
            <p:nvPr/>
          </p:nvGrpSpPr>
          <p:grpSpPr>
            <a:xfrm>
              <a:off x="5000836" y="3424028"/>
              <a:ext cx="1860804" cy="5540272"/>
              <a:chOff x="2941746" y="1781096"/>
              <a:chExt cx="1860804" cy="5540272"/>
            </a:xfrm>
          </p:grpSpPr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15D59489-48F7-406F-A600-44FEA8A19A79}"/>
                  </a:ext>
                </a:extLst>
              </p:cNvPr>
              <p:cNvSpPr/>
              <p:nvPr/>
            </p:nvSpPr>
            <p:spPr>
              <a:xfrm rot="5400000">
                <a:off x="1820591" y="4339409"/>
                <a:ext cx="5540271" cy="423647"/>
              </a:xfrm>
              <a:prstGeom prst="parallelogram">
                <a:avLst>
                  <a:gd name="adj" fmla="val 112969"/>
                </a:avLst>
              </a:prstGeom>
              <a:solidFill>
                <a:srgbClr val="E63E4C"/>
              </a:solidFill>
              <a:ln>
                <a:solidFill>
                  <a:srgbClr val="E63E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A1835DE-66C9-47DB-AD1F-200C3AFA4B33}"/>
                  </a:ext>
                </a:extLst>
              </p:cNvPr>
              <p:cNvSpPr/>
              <p:nvPr/>
            </p:nvSpPr>
            <p:spPr>
              <a:xfrm>
                <a:off x="2941746" y="1781096"/>
                <a:ext cx="1426468" cy="45719"/>
              </a:xfrm>
              <a:prstGeom prst="rect">
                <a:avLst/>
              </a:prstGeom>
              <a:solidFill>
                <a:srgbClr val="E63E4C"/>
              </a:solidFill>
              <a:ln>
                <a:solidFill>
                  <a:srgbClr val="E63E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F5E9910-02DA-49F7-92A4-497189294652}"/>
                </a:ext>
              </a:extLst>
            </p:cNvPr>
            <p:cNvSpPr/>
            <p:nvPr/>
          </p:nvSpPr>
          <p:spPr>
            <a:xfrm>
              <a:off x="5000836" y="3469747"/>
              <a:ext cx="1431812" cy="3915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06F3039-74F5-42D6-A15C-79A46FD1291F}"/>
              </a:ext>
            </a:extLst>
          </p:cNvPr>
          <p:cNvGrpSpPr/>
          <p:nvPr/>
        </p:nvGrpSpPr>
        <p:grpSpPr>
          <a:xfrm>
            <a:off x="7827782" y="5456771"/>
            <a:ext cx="1860804" cy="5540272"/>
            <a:chOff x="5000836" y="3424028"/>
            <a:chExt cx="1860804" cy="5540272"/>
          </a:xfrm>
          <a:solidFill>
            <a:srgbClr val="54B88B"/>
          </a:solidFill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D10A963-2A51-432E-BA50-263F89AB712B}"/>
                </a:ext>
              </a:extLst>
            </p:cNvPr>
            <p:cNvGrpSpPr/>
            <p:nvPr/>
          </p:nvGrpSpPr>
          <p:grpSpPr>
            <a:xfrm>
              <a:off x="5000836" y="3424028"/>
              <a:ext cx="1860804" cy="5540272"/>
              <a:chOff x="2941746" y="1781096"/>
              <a:chExt cx="1860804" cy="5540272"/>
            </a:xfrm>
            <a:grpFill/>
          </p:grpSpPr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9FC38A73-66A2-468F-A7D2-9C1FFBA69BC1}"/>
                  </a:ext>
                </a:extLst>
              </p:cNvPr>
              <p:cNvSpPr/>
              <p:nvPr/>
            </p:nvSpPr>
            <p:spPr>
              <a:xfrm rot="5400000">
                <a:off x="1820591" y="4339409"/>
                <a:ext cx="5540271" cy="423647"/>
              </a:xfrm>
              <a:prstGeom prst="parallelogram">
                <a:avLst>
                  <a:gd name="adj" fmla="val 112969"/>
                </a:avLst>
              </a:prstGeom>
              <a:grpFill/>
              <a:ln>
                <a:solidFill>
                  <a:srgbClr val="54B8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EB2B235-F437-418F-90B6-9A2EB51A751B}"/>
                  </a:ext>
                </a:extLst>
              </p:cNvPr>
              <p:cNvSpPr/>
              <p:nvPr/>
            </p:nvSpPr>
            <p:spPr>
              <a:xfrm>
                <a:off x="2941746" y="1781096"/>
                <a:ext cx="1426468" cy="45719"/>
              </a:xfrm>
              <a:prstGeom prst="rect">
                <a:avLst/>
              </a:prstGeom>
              <a:grpFill/>
              <a:ln>
                <a:solidFill>
                  <a:srgbClr val="54B8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1E930BA-0948-4496-946A-A27B6ED09FE5}"/>
                </a:ext>
              </a:extLst>
            </p:cNvPr>
            <p:cNvSpPr/>
            <p:nvPr/>
          </p:nvSpPr>
          <p:spPr>
            <a:xfrm>
              <a:off x="5000836" y="3469747"/>
              <a:ext cx="1431812" cy="3915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2CDF9D4-D68F-41F4-A7A5-39A03FA1B8D3}"/>
              </a:ext>
            </a:extLst>
          </p:cNvPr>
          <p:cNvSpPr txBox="1"/>
          <p:nvPr/>
        </p:nvSpPr>
        <p:spPr>
          <a:xfrm>
            <a:off x="2336537" y="2998299"/>
            <a:ext cx="1672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자기계발을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해도 항상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부족함을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느낀다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01395B-68F4-4234-A1E1-39BDCDB23867}"/>
              </a:ext>
            </a:extLst>
          </p:cNvPr>
          <p:cNvSpPr txBox="1"/>
          <p:nvPr/>
        </p:nvSpPr>
        <p:spPr>
          <a:xfrm>
            <a:off x="7827782" y="5644432"/>
            <a:ext cx="1528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무리한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자기계발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계획을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세운다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433648-0EAB-4C13-9CC7-65F5B6AFE0AA}"/>
              </a:ext>
            </a:extLst>
          </p:cNvPr>
          <p:cNvSpPr txBox="1"/>
          <p:nvPr/>
        </p:nvSpPr>
        <p:spPr>
          <a:xfrm>
            <a:off x="4390563" y="4468748"/>
            <a:ext cx="1450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자기계발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생각만 해도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스트레스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받는다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AD6D47-AD6C-43CF-A03C-33F9CEDB66DF}"/>
              </a:ext>
            </a:extLst>
          </p:cNvPr>
          <p:cNvSpPr txBox="1"/>
          <p:nvPr/>
        </p:nvSpPr>
        <p:spPr>
          <a:xfrm>
            <a:off x="5985283" y="3598463"/>
            <a:ext cx="1508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쉴 때도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마음 편히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쉬지 못한다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31D6F-48A4-400D-A193-B1F41A4C745B}"/>
              </a:ext>
            </a:extLst>
          </p:cNvPr>
          <p:cNvSpPr txBox="1"/>
          <p:nvPr/>
        </p:nvSpPr>
        <p:spPr>
          <a:xfrm>
            <a:off x="450443" y="4879465"/>
            <a:ext cx="1399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매일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자기계발을 안 하면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불안하다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6A7A0F-3FCB-4D22-98A0-507A8F7605D1}"/>
              </a:ext>
            </a:extLst>
          </p:cNvPr>
          <p:cNvSpPr txBox="1"/>
          <p:nvPr/>
        </p:nvSpPr>
        <p:spPr>
          <a:xfrm>
            <a:off x="508844" y="4060128"/>
            <a:ext cx="2781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15.4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%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2FE2BB-9BA3-402A-B2D2-9EF6E0D119CA}"/>
              </a:ext>
            </a:extLst>
          </p:cNvPr>
          <p:cNvSpPr txBox="1"/>
          <p:nvPr/>
        </p:nvSpPr>
        <p:spPr>
          <a:xfrm>
            <a:off x="8013024" y="4807302"/>
            <a:ext cx="160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13.6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%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93EC1B-863D-49FF-BA28-FF448CE65C3A}"/>
              </a:ext>
            </a:extLst>
          </p:cNvPr>
          <p:cNvSpPr txBox="1"/>
          <p:nvPr/>
        </p:nvSpPr>
        <p:spPr>
          <a:xfrm>
            <a:off x="6033310" y="2878519"/>
            <a:ext cx="1603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35.6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%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BCCED6-A95F-4481-8E04-D01EAFCF5B6C}"/>
              </a:ext>
            </a:extLst>
          </p:cNvPr>
          <p:cNvSpPr txBox="1"/>
          <p:nvPr/>
        </p:nvSpPr>
        <p:spPr>
          <a:xfrm>
            <a:off x="4516498" y="3697658"/>
            <a:ext cx="117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19.1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%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F99528-EA73-4A5E-9C68-4E520C14DDC1}"/>
              </a:ext>
            </a:extLst>
          </p:cNvPr>
          <p:cNvSpPr txBox="1"/>
          <p:nvPr/>
        </p:nvSpPr>
        <p:spPr>
          <a:xfrm>
            <a:off x="2336537" y="2229573"/>
            <a:ext cx="1427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49.3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%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CD2327-33D2-46DB-A92D-8BBD3202815E}"/>
              </a:ext>
            </a:extLst>
          </p:cNvPr>
          <p:cNvSpPr txBox="1"/>
          <p:nvPr/>
        </p:nvSpPr>
        <p:spPr>
          <a:xfrm>
            <a:off x="6735209" y="400271"/>
            <a:ext cx="53190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자기계발에 대한 요구가 점점 늘어나는 현재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휴식과 취미 그리고 자기계발에 불균형이 생김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188262">
            <a:off x="7518278" y="2179976"/>
            <a:ext cx="4511171" cy="1031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i="1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-&gt; </a:t>
            </a:r>
            <a:r>
              <a:rPr lang="ko-KR" altLang="en-US" sz="2800" i="1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건강한 휴식과 취미생활</a:t>
            </a:r>
            <a:endParaRPr lang="en-US" altLang="ko-KR" sz="2800" i="1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2800" i="1" dirty="0">
                <a:latin typeface="DX하늘구름" panose="02020600000000000000" pitchFamily="18" charset="-127"/>
                <a:ea typeface="DX하늘구름" panose="02020600000000000000" pitchFamily="18" charset="-127"/>
              </a:rPr>
              <a:t>에 대한 관리가 필요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13CF20-E6C9-4656-995C-69D50DFE8C03}"/>
              </a:ext>
            </a:extLst>
          </p:cNvPr>
          <p:cNvSpPr txBox="1"/>
          <p:nvPr/>
        </p:nvSpPr>
        <p:spPr>
          <a:xfrm>
            <a:off x="435641" y="295883"/>
            <a:ext cx="213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하늘구름" panose="02020600000000000000" pitchFamily="18" charset="-127"/>
                <a:ea typeface="DX하늘구름" panose="02020600000000000000" pitchFamily="18" charset="-127"/>
              </a:rPr>
              <a:t>문제인식</a:t>
            </a:r>
            <a:endParaRPr lang="ko-KR" altLang="en-US" sz="24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45E592-8FEB-4FFB-9036-A0FBCEDA47E2}"/>
              </a:ext>
            </a:extLst>
          </p:cNvPr>
          <p:cNvSpPr txBox="1"/>
          <p:nvPr/>
        </p:nvSpPr>
        <p:spPr>
          <a:xfrm>
            <a:off x="435640" y="820317"/>
            <a:ext cx="460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자기계발 강박에 대한 문제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8BD0-B5FD-4E67-B645-BE815693A753}"/>
              </a:ext>
            </a:extLst>
          </p:cNvPr>
          <p:cNvSpPr/>
          <p:nvPr/>
        </p:nvSpPr>
        <p:spPr>
          <a:xfrm>
            <a:off x="340591" y="295883"/>
            <a:ext cx="6116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19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0031" y="4694529"/>
            <a:ext cx="3202169" cy="3196703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26252" y="1406279"/>
            <a:ext cx="1194691" cy="1194691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64253" y="3549752"/>
            <a:ext cx="4063492" cy="491819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49916" y="3429000"/>
            <a:ext cx="1715209" cy="1715209"/>
            <a:chOff x="13150908" y="4062021"/>
            <a:chExt cx="2572814" cy="2572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908" y="4062021"/>
              <a:ext cx="2572814" cy="2572814"/>
            </a:xfrm>
            <a:prstGeom prst="rect">
              <a:avLst/>
            </a:prstGeom>
          </p:spPr>
        </p:pic>
      </p:grp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A0C67BD-B44E-45E3-9745-6472305A16EE}"/>
              </a:ext>
            </a:extLst>
          </p:cNvPr>
          <p:cNvGrpSpPr/>
          <p:nvPr/>
        </p:nvGrpSpPr>
        <p:grpSpPr>
          <a:xfrm>
            <a:off x="9307521" y="-987149"/>
            <a:ext cx="3202169" cy="3196703"/>
            <a:chOff x="2850046" y="7041794"/>
            <a:chExt cx="4803254" cy="4795054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1AC4C1D2-18EB-4F68-BEA8-61DFE4B7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69B8BC-F38D-45FD-B6B0-CFDFA78BF4A0}"/>
              </a:ext>
            </a:extLst>
          </p:cNvPr>
          <p:cNvSpPr txBox="1"/>
          <p:nvPr/>
        </p:nvSpPr>
        <p:spPr>
          <a:xfrm flipH="1">
            <a:off x="4447745" y="1549400"/>
            <a:ext cx="3296510" cy="213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defRPr/>
            </a:pPr>
            <a:r>
              <a:rPr lang="en-US" altLang="ko-KR" sz="13267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9DE7E-DAA1-4642-AD64-43651082332E}"/>
              </a:ext>
            </a:extLst>
          </p:cNvPr>
          <p:cNvSpPr txBox="1"/>
          <p:nvPr/>
        </p:nvSpPr>
        <p:spPr>
          <a:xfrm flipH="1">
            <a:off x="4955996" y="4262597"/>
            <a:ext cx="228000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lnSpc>
                <a:spcPct val="150000"/>
              </a:lnSpc>
              <a:defRPr/>
            </a:pPr>
            <a:r>
              <a:rPr lang="ko-KR" altLang="en-US" sz="3600" dirty="0" err="1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메인컨셉</a:t>
            </a:r>
            <a:endParaRPr lang="ko-KR" altLang="en-US" sz="2933" dirty="0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12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4">
            <a:extLst>
              <a:ext uri="{FF2B5EF4-FFF2-40B4-BE49-F238E27FC236}">
                <a16:creationId xmlns:a16="http://schemas.microsoft.com/office/drawing/2014/main" id="{9D6788FD-32CC-49CE-AE1B-A754C1C56D39}"/>
              </a:ext>
            </a:extLst>
          </p:cNvPr>
          <p:cNvSpPr>
            <a:spLocks/>
          </p:cNvSpPr>
          <p:nvPr/>
        </p:nvSpPr>
        <p:spPr>
          <a:xfrm>
            <a:off x="4558347" y="769437"/>
            <a:ext cx="7651115" cy="6579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44" descr="C:/Users/songj/AppData/Roaming/PolarisOffice/ETemp/15096_21559120/fImage19167411402.png">
            <a:extLst>
              <a:ext uri="{FF2B5EF4-FFF2-40B4-BE49-F238E27FC236}">
                <a16:creationId xmlns:a16="http://schemas.microsoft.com/office/drawing/2014/main" id="{4E5D02AA-58A0-4B30-87C1-C84F2F0F88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37" y="3166828"/>
            <a:ext cx="3359150" cy="3164030"/>
          </a:xfrm>
          <a:prstGeom prst="rect">
            <a:avLst/>
          </a:prstGeom>
          <a:noFill/>
        </p:spPr>
      </p:pic>
      <p:sp>
        <p:nvSpPr>
          <p:cNvPr id="19" name="도형 1">
            <a:extLst>
              <a:ext uri="{FF2B5EF4-FFF2-40B4-BE49-F238E27FC236}">
                <a16:creationId xmlns:a16="http://schemas.microsoft.com/office/drawing/2014/main" id="{61B7A6CE-6583-430D-9CE2-37BD2C31E0DA}"/>
              </a:ext>
            </a:extLst>
          </p:cNvPr>
          <p:cNvSpPr>
            <a:spLocks/>
          </p:cNvSpPr>
          <p:nvPr/>
        </p:nvSpPr>
        <p:spPr>
          <a:xfrm>
            <a:off x="-17463" y="827442"/>
            <a:ext cx="4702175" cy="6508656"/>
          </a:xfrm>
          <a:prstGeom prst="rect">
            <a:avLst/>
          </a:prstGeom>
          <a:solidFill>
            <a:schemeClr val="bg2">
              <a:lumMod val="25000"/>
              <a:lumOff val="0"/>
            </a:schemeClr>
          </a:solidFill>
          <a:ln w="12700" cap="flat" cmpd="sng">
            <a:solidFill>
              <a:schemeClr val="bg2">
                <a:lumMod val="2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19">
            <a:extLst>
              <a:ext uri="{FF2B5EF4-FFF2-40B4-BE49-F238E27FC236}">
                <a16:creationId xmlns:a16="http://schemas.microsoft.com/office/drawing/2014/main" id="{4E06660F-BEF5-4934-A94C-C52BED9F3396}"/>
              </a:ext>
            </a:extLst>
          </p:cNvPr>
          <p:cNvSpPr>
            <a:spLocks/>
          </p:cNvSpPr>
          <p:nvPr/>
        </p:nvSpPr>
        <p:spPr>
          <a:xfrm rot="10800000" flipH="1">
            <a:off x="4697039" y="789171"/>
            <a:ext cx="3104515" cy="6546928"/>
          </a:xfrm>
          <a:prstGeom prst="rtTriangle">
            <a:avLst/>
          </a:prstGeom>
          <a:solidFill>
            <a:schemeClr val="bg2">
              <a:lumMod val="25000"/>
              <a:lumOff val="0"/>
            </a:schemeClr>
          </a:solidFill>
          <a:ln w="12700" cap="flat" cmpd="sng">
            <a:solidFill>
              <a:schemeClr val="bg2">
                <a:lumMod val="2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28">
            <a:extLst>
              <a:ext uri="{FF2B5EF4-FFF2-40B4-BE49-F238E27FC236}">
                <a16:creationId xmlns:a16="http://schemas.microsoft.com/office/drawing/2014/main" id="{D22D3FE1-73BE-4E57-A315-D748A77100A2}"/>
              </a:ext>
            </a:extLst>
          </p:cNvPr>
          <p:cNvSpPr>
            <a:spLocks/>
          </p:cNvSpPr>
          <p:nvPr/>
        </p:nvSpPr>
        <p:spPr>
          <a:xfrm>
            <a:off x="2561272" y="4635240"/>
            <a:ext cx="2423160" cy="527438"/>
          </a:xfrm>
          <a:prstGeom prst="rect">
            <a:avLst/>
          </a:prstGeom>
          <a:solidFill>
            <a:srgbClr val="EB4646"/>
          </a:solidFill>
          <a:ln w="12700" cap="flat" cmpd="sng">
            <a:solidFill>
              <a:srgbClr val="EB464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 dirty="0">
                <a:solidFill>
                  <a:schemeClr val="bg2">
                    <a:lumMod val="25000"/>
                    <a:lumOff val="0"/>
                  </a:schemeClr>
                </a:solidFill>
                <a:latin typeface="나눔스퀘어라운드 ExtraBold" charset="0"/>
                <a:ea typeface="나눔스퀘어라운드 ExtraBold" charset="0"/>
              </a:rPr>
              <a:t>BURNING</a:t>
            </a:r>
            <a:endParaRPr lang="ko-KR" altLang="en-US" sz="3600" dirty="0">
              <a:solidFill>
                <a:schemeClr val="bg2">
                  <a:lumMod val="25000"/>
                  <a:lumOff val="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2" name="도형 34">
            <a:extLst>
              <a:ext uri="{FF2B5EF4-FFF2-40B4-BE49-F238E27FC236}">
                <a16:creationId xmlns:a16="http://schemas.microsoft.com/office/drawing/2014/main" id="{912CA67D-7A18-4F54-86E2-1C1562AB3830}"/>
              </a:ext>
            </a:extLst>
          </p:cNvPr>
          <p:cNvSpPr>
            <a:spLocks/>
          </p:cNvSpPr>
          <p:nvPr/>
        </p:nvSpPr>
        <p:spPr>
          <a:xfrm>
            <a:off x="7094536" y="3373126"/>
            <a:ext cx="2610803" cy="527438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RELAXING</a:t>
            </a:r>
            <a:endParaRPr lang="ko-KR" altLang="en-US" sz="3600" dirty="0">
              <a:solidFill>
                <a:schemeClr val="accent6">
                  <a:lumMod val="40000"/>
                  <a:lumOff val="60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pic>
        <p:nvPicPr>
          <p:cNvPr id="23" name="그림 43" descr="C:/Users/songj/AppData/Roaming/PolarisOffice/ETemp/15096_21559120/fImage21558406141.png">
            <a:extLst>
              <a:ext uri="{FF2B5EF4-FFF2-40B4-BE49-F238E27FC236}">
                <a16:creationId xmlns:a16="http://schemas.microsoft.com/office/drawing/2014/main" id="{9487171E-9E99-4AF1-9478-89AE98EF70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97" y="1645754"/>
            <a:ext cx="3152140" cy="2926025"/>
          </a:xfrm>
          <a:prstGeom prst="rect">
            <a:avLst/>
          </a:prstGeom>
          <a:noFill/>
        </p:spPr>
      </p:pic>
      <p:sp>
        <p:nvSpPr>
          <p:cNvPr id="24" name="텍스트 상자 47">
            <a:extLst>
              <a:ext uri="{FF2B5EF4-FFF2-40B4-BE49-F238E27FC236}">
                <a16:creationId xmlns:a16="http://schemas.microsoft.com/office/drawing/2014/main" id="{B167F84B-E83E-4E0D-BFDB-8EF02EA91827}"/>
              </a:ext>
            </a:extLst>
          </p:cNvPr>
          <p:cNvSpPr txBox="1">
            <a:spLocks/>
          </p:cNvSpPr>
          <p:nvPr/>
        </p:nvSpPr>
        <p:spPr>
          <a:xfrm>
            <a:off x="978593" y="2153901"/>
            <a:ext cx="1104148" cy="255019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6000" dirty="0">
                <a:solidFill>
                  <a:srgbClr val="EB4646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개미와</a:t>
            </a:r>
            <a:endParaRPr lang="ko-KR" altLang="en-US" sz="6000" dirty="0">
              <a:solidFill>
                <a:srgbClr val="EB4646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5" name="텍스트 상자 49">
            <a:extLst>
              <a:ext uri="{FF2B5EF4-FFF2-40B4-BE49-F238E27FC236}">
                <a16:creationId xmlns:a16="http://schemas.microsoft.com/office/drawing/2014/main" id="{45053ABE-99DC-47F1-A033-C2706BBDC8C3}"/>
              </a:ext>
            </a:extLst>
          </p:cNvPr>
          <p:cNvSpPr txBox="1">
            <a:spLocks/>
          </p:cNvSpPr>
          <p:nvPr/>
        </p:nvSpPr>
        <p:spPr>
          <a:xfrm>
            <a:off x="10196992" y="3900564"/>
            <a:ext cx="1104148" cy="286682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6000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베짱이</a:t>
            </a:r>
            <a:endParaRPr lang="ko-KR" altLang="en-US" sz="6000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E5A90B-D070-4665-8896-694C5B9F9667}"/>
              </a:ext>
            </a:extLst>
          </p:cNvPr>
          <p:cNvSpPr txBox="1"/>
          <p:nvPr/>
        </p:nvSpPr>
        <p:spPr>
          <a:xfrm>
            <a:off x="2498166" y="5335323"/>
            <a:ext cx="284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지속적이고 성취감을 </a:t>
            </a:r>
            <a:endParaRPr lang="en-US" altLang="ko-KR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주는 자기계발을 </a:t>
            </a:r>
            <a:r>
              <a:rPr lang="ko-KR" altLang="en-US" dirty="0" err="1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도와줄게</a:t>
            </a:r>
            <a:r>
              <a:rPr lang="en-US" altLang="ko-KR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C107D3-E525-4188-B5E5-110554DDE21B}"/>
              </a:ext>
            </a:extLst>
          </p:cNvPr>
          <p:cNvSpPr txBox="1"/>
          <p:nvPr/>
        </p:nvSpPr>
        <p:spPr>
          <a:xfrm>
            <a:off x="7043341" y="2623646"/>
            <a:ext cx="281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너의 건강한 휴식과 취미생활을 위해 </a:t>
            </a:r>
            <a:r>
              <a:rPr lang="ko-KR" altLang="en-US" dirty="0" err="1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도와줄게</a:t>
            </a:r>
            <a:r>
              <a:rPr lang="en-US" altLang="ko-KR" dirty="0">
                <a:solidFill>
                  <a:schemeClr val="bg1"/>
                </a:solidFill>
                <a:latin typeface="DX하늘구름" panose="02020600000000000000" pitchFamily="18" charset="-127"/>
                <a:ea typeface="DX하늘구름" panose="02020600000000000000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5CF42D-7A1A-4272-A478-994648103C34}"/>
              </a:ext>
            </a:extLst>
          </p:cNvPr>
          <p:cNvSpPr/>
          <p:nvPr/>
        </p:nvSpPr>
        <p:spPr>
          <a:xfrm>
            <a:off x="-17463" y="-154508"/>
            <a:ext cx="12239251" cy="1591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95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BFFCE2-E943-4B58-BD9E-4DD3B24191F8}"/>
              </a:ext>
            </a:extLst>
          </p:cNvPr>
          <p:cNvSpPr txBox="1"/>
          <p:nvPr/>
        </p:nvSpPr>
        <p:spPr>
          <a:xfrm>
            <a:off x="2364818" y="186714"/>
            <a:ext cx="93656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티어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업적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커뮤니티 기능을 도입한 투두리스트기능의 어플로서 두가지 모드를 사용하여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지속적이며 적극적인 자기계발을 돕기 위한 </a:t>
            </a: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DX하늘구름" panose="02020600000000000000" pitchFamily="18" charset="-127"/>
                <a:ea typeface="DX하늘구름" panose="02020600000000000000" pitchFamily="18" charset="-127"/>
              </a:rPr>
              <a:t>개미모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DX하늘구름" panose="02020600000000000000" pitchFamily="18" charset="-127"/>
                <a:ea typeface="DX하늘구름" panose="02020600000000000000" pitchFamily="18" charset="-127"/>
              </a:rPr>
              <a:t>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안정적으로 휴식과 취미를 돕기 위한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DX하늘구름" panose="02020600000000000000" pitchFamily="18" charset="-127"/>
                <a:ea typeface="DX하늘구름" panose="02020600000000000000" pitchFamily="18" charset="-127"/>
              </a:rPr>
              <a:t>베짱이 모드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구성</a:t>
            </a:r>
            <a:endParaRPr lang="ko-KR" altLang="en-US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b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C71E7-82D2-42D9-8E0B-9B6C8C50126D}"/>
              </a:ext>
            </a:extLst>
          </p:cNvPr>
          <p:cNvSpPr txBox="1"/>
          <p:nvPr/>
        </p:nvSpPr>
        <p:spPr>
          <a:xfrm>
            <a:off x="435642" y="295883"/>
            <a:ext cx="401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DX하늘구름" panose="02020600000000000000" pitchFamily="18" charset="-127"/>
                <a:ea typeface="DX하늘구름" panose="02020600000000000000" pitchFamily="18" charset="-127"/>
              </a:rPr>
              <a:t>메인 컨셉</a:t>
            </a:r>
            <a:endParaRPr lang="ko-KR" altLang="en-US" sz="2400" dirty="0"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9FE357-FD2A-4B32-809F-78172149A4DF}"/>
              </a:ext>
            </a:extLst>
          </p:cNvPr>
          <p:cNvSpPr/>
          <p:nvPr/>
        </p:nvSpPr>
        <p:spPr>
          <a:xfrm>
            <a:off x="340591" y="295883"/>
            <a:ext cx="61169" cy="893766"/>
          </a:xfrm>
          <a:prstGeom prst="rect">
            <a:avLst/>
          </a:prstGeom>
          <a:gradFill flip="none" rotWithShape="1">
            <a:gsLst>
              <a:gs pos="100000">
                <a:srgbClr val="FF5E6B"/>
              </a:gs>
              <a:gs pos="0">
                <a:srgbClr val="92D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61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0775" y="1057082"/>
            <a:ext cx="1194691" cy="1194691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73016" y="3900381"/>
            <a:ext cx="4114286" cy="1715246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36796" y="3533043"/>
            <a:ext cx="1715209" cy="1715209"/>
            <a:chOff x="13105193" y="5299564"/>
            <a:chExt cx="2572814" cy="2572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05193" y="5299564"/>
              <a:ext cx="2572814" cy="2572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30158" y="4817042"/>
            <a:ext cx="4114286" cy="1597169"/>
            <a:chOff x="-1695238" y="7225562"/>
            <a:chExt cx="6171429" cy="2395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CE8B21-FBC8-4971-86E1-E0CFE038E3AA}"/>
              </a:ext>
            </a:extLst>
          </p:cNvPr>
          <p:cNvSpPr txBox="1"/>
          <p:nvPr/>
        </p:nvSpPr>
        <p:spPr>
          <a:xfrm flipH="1">
            <a:off x="4447745" y="1549400"/>
            <a:ext cx="3296510" cy="213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defRPr/>
            </a:pPr>
            <a:r>
              <a:rPr lang="en-US" altLang="ko-KR" sz="13267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</a:p>
        </p:txBody>
      </p: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491A2984-EF45-431F-977D-C90A04D7F088}"/>
              </a:ext>
            </a:extLst>
          </p:cNvPr>
          <p:cNvGrpSpPr/>
          <p:nvPr/>
        </p:nvGrpSpPr>
        <p:grpSpPr>
          <a:xfrm>
            <a:off x="4064253" y="3549752"/>
            <a:ext cx="4063492" cy="491819"/>
            <a:chOff x="6095238" y="4979564"/>
            <a:chExt cx="6095238" cy="737728"/>
          </a:xfrm>
        </p:grpSpPr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6BE1C6B7-11C3-47F8-97FF-02FCD810C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36E808-80C2-48BC-93CE-372B0C9CA927}"/>
              </a:ext>
            </a:extLst>
          </p:cNvPr>
          <p:cNvSpPr txBox="1"/>
          <p:nvPr/>
        </p:nvSpPr>
        <p:spPr>
          <a:xfrm flipH="1">
            <a:off x="4372786" y="4262597"/>
            <a:ext cx="344642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 latinLnBrk="0">
              <a:lnSpc>
                <a:spcPct val="150000"/>
              </a:lnSpc>
              <a:defRPr/>
            </a:pPr>
            <a:r>
              <a:rPr lang="ko-KR" altLang="en-US" sz="3600" dirty="0"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상세설명</a:t>
            </a:r>
            <a:endParaRPr lang="ko-KR" altLang="en-US" sz="2933" dirty="0"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467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992</Words>
  <Application>Microsoft Office PowerPoint</Application>
  <PresentationFormat>와이드스크린</PresentationFormat>
  <Paragraphs>335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G마켓 산스 TTF Medium</vt:lpstr>
      <vt:lpstr>G마켓 산스 TTF Bold</vt:lpstr>
      <vt:lpstr>나눔스퀘어_ac Bold</vt:lpstr>
      <vt:lpstr>타이포_스톰 B</vt:lpstr>
      <vt:lpstr>DX하늘구름</vt:lpstr>
      <vt:lpstr>나눔스퀘어라운드 ExtraBold</vt:lpstr>
      <vt:lpstr>DX경필명조B</vt:lpstr>
      <vt:lpstr>맑은 고딕</vt:lpstr>
      <vt:lpstr>Arial</vt:lpstr>
      <vt:lpstr>G마켓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반삭흑인 반삭흑인</dc:creator>
  <cp:lastModifiedBy>김 민주</cp:lastModifiedBy>
  <cp:revision>36</cp:revision>
  <dcterms:created xsi:type="dcterms:W3CDTF">2021-07-21T14:10:43Z</dcterms:created>
  <dcterms:modified xsi:type="dcterms:W3CDTF">2021-07-23T14:56:05Z</dcterms:modified>
</cp:coreProperties>
</file>